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7FFFC9F3_246EB6EE.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 id="2147483665" r:id="rId3"/>
  </p:sldMasterIdLst>
  <p:notesMasterIdLst>
    <p:notesMasterId r:id="rId43"/>
  </p:notesMasterIdLst>
  <p:sldIdLst>
    <p:sldId id="256" r:id="rId4"/>
    <p:sldId id="2147469969" r:id="rId5"/>
    <p:sldId id="2147470777" r:id="rId6"/>
    <p:sldId id="2147470778" r:id="rId7"/>
    <p:sldId id="2147470764" r:id="rId8"/>
    <p:sldId id="2147470769" r:id="rId9"/>
    <p:sldId id="2147470757" r:id="rId10"/>
    <p:sldId id="2147470758" r:id="rId11"/>
    <p:sldId id="2147470759" r:id="rId12"/>
    <p:sldId id="2147470760" r:id="rId13"/>
    <p:sldId id="2147470770" r:id="rId14"/>
    <p:sldId id="2147470762" r:id="rId15"/>
    <p:sldId id="2147470763" r:id="rId16"/>
    <p:sldId id="2147470768" r:id="rId17"/>
    <p:sldId id="2147469814" r:id="rId18"/>
    <p:sldId id="2147470639" r:id="rId19"/>
    <p:sldId id="2147469815" r:id="rId20"/>
    <p:sldId id="2147470773" r:id="rId21"/>
    <p:sldId id="2147470774" r:id="rId22"/>
    <p:sldId id="2147470775" r:id="rId23"/>
    <p:sldId id="2147470776" r:id="rId24"/>
    <p:sldId id="2147469962" r:id="rId25"/>
    <p:sldId id="2147470716" r:id="rId26"/>
    <p:sldId id="2147470717" r:id="rId27"/>
    <p:sldId id="2147470638" r:id="rId28"/>
    <p:sldId id="2147470771" r:id="rId29"/>
    <p:sldId id="2147469848" r:id="rId30"/>
    <p:sldId id="2147469842" r:id="rId31"/>
    <p:sldId id="2147470767" r:id="rId32"/>
    <p:sldId id="2147469963" r:id="rId33"/>
    <p:sldId id="2147470636" r:id="rId34"/>
    <p:sldId id="2147469820" r:id="rId35"/>
    <p:sldId id="2147469821" r:id="rId36"/>
    <p:sldId id="2147470779" r:id="rId37"/>
    <p:sldId id="2147469811" r:id="rId38"/>
    <p:sldId id="2147469426" r:id="rId39"/>
    <p:sldId id="2147470765" r:id="rId40"/>
    <p:sldId id="2147470772" r:id="rId41"/>
    <p:sldId id="2147470713" r:id="rId42"/>
  </p:sldIdLst>
  <p:sldSz cx="12192000" cy="6858000"/>
  <p:notesSz cx="6858000" cy="9144000"/>
  <p:embeddedFontLst>
    <p:embeddedFont>
      <p:font typeface="等线" panose="02010600030101010101" pitchFamily="2" charset="-122"/>
      <p:regular r:id="rId44"/>
      <p:bold r:id="rId45"/>
    </p:embeddedFon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Consolas" panose="020B0609020204030204" pitchFamily="49"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
      <p:font typeface="Possum Saltare NF" panose="020B0604020202020204" charset="0"/>
      <p:regular r:id="rId60"/>
    </p:embeddedFont>
    <p:embeddedFont>
      <p:font typeface="Segoe UI" panose="020B0502040204020203" pitchFamily="34" charset="0"/>
      <p:regular r:id="rId61"/>
      <p:bold r:id="rId62"/>
      <p:italic r:id="rId63"/>
      <p:boldItalic r:id="rId64"/>
    </p:embeddedFont>
    <p:embeddedFont>
      <p:font typeface="Segoe UI Light" panose="020B0502040204020203" pitchFamily="34" charset="0"/>
      <p:regular r:id="rId65"/>
      <p:italic r:id="rId66"/>
    </p:embeddedFont>
    <p:embeddedFont>
      <p:font typeface="Segoe UI Semibold" panose="020B0702040204020203" pitchFamily="34" charset="0"/>
      <p:bold r:id="rId67"/>
      <p:boldItalic r:id="rId68"/>
    </p:embeddedFont>
    <p:embeddedFont>
      <p:font typeface="work sans" pitchFamily="2" charset="0"/>
      <p:regular r:id="rId69"/>
      <p:bold r:id="rId70"/>
      <p:italic r:id="rId71"/>
      <p:boldItalic r:id="rId72"/>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A45FC7-23C5-1989-E15F-F51DF1024D39}" name="Mohammad Nofal" initials="MN" userId="S::monofal@microsoft.com::47b4dbc5-0139-4dae-82aa-90d9d2bfe46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5B34B"/>
    <a:srgbClr val="006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0778" autoAdjust="0"/>
  </p:normalViewPr>
  <p:slideViewPr>
    <p:cSldViewPr snapToGrid="0">
      <p:cViewPr>
        <p:scale>
          <a:sx n="76" d="100"/>
          <a:sy n="76" d="100"/>
        </p:scale>
        <p:origin x="348" y="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microsoft.com/office/2018/10/relationships/authors" Target="authors.xml"/><Relationship Id="rId8" Type="http://schemas.openxmlformats.org/officeDocument/2006/relationships/slide" Target="slides/slide5.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6.xml"/></Relationships>
</file>

<file path=ppt/comments/modernComment_7FFFC9F3_246EB6EE.xml><?xml version="1.0" encoding="utf-8"?>
<p188:cmLst xmlns:a="http://schemas.openxmlformats.org/drawingml/2006/main" xmlns:r="http://schemas.openxmlformats.org/officeDocument/2006/relationships" xmlns:p188="http://schemas.microsoft.com/office/powerpoint/2018/8/main">
  <p188:cm id="{BF30BFBF-3580-F447-A399-023072D755C5}" authorId="{FEA45FC7-23C5-1989-E15F-F51DF1024D39}" status="resolved" created="2021-11-15T16:10:41.213">
    <pc:sldMkLst xmlns:pc="http://schemas.microsoft.com/office/powerpoint/2013/main/command">
      <pc:docMk/>
      <pc:sldMk cId="611235566" sldId="2147469811"/>
    </pc:sldMkLst>
    <p188:txBody>
      <a:bodyPr/>
      <a:lstStyle/>
      <a:p>
        <a:r>
          <a:rPr lang="en-US"/>
          <a:t>in terms of order, this should be before slide 31 or first slide in the dapr section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4F5D6-5427-471B-BAA7-F46DB1C0FA12}"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83A8F-C672-4018-8118-59CB6CB321B9}" type="slidenum">
              <a:rPr lang="en-US" smtClean="0"/>
              <a:t>‹#›</a:t>
            </a:fld>
            <a:endParaRPr lang="en-US"/>
          </a:p>
        </p:txBody>
      </p:sp>
    </p:spTree>
    <p:extLst>
      <p:ext uri="{BB962C8B-B14F-4D97-AF65-F5344CB8AC3E}">
        <p14:creationId xmlns:p14="http://schemas.microsoft.com/office/powerpoint/2010/main" val="4249950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apr.i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How are we all? How’s </a:t>
            </a:r>
            <a:r>
              <a:rPr lang="en-US" dirty="0" err="1"/>
              <a:t>techorama</a:t>
            </a:r>
            <a:r>
              <a:rPr lang="en-US" dirty="0"/>
              <a:t> going far?</a:t>
            </a:r>
          </a:p>
          <a:p>
            <a:endParaRPr lang="en-US" dirty="0"/>
          </a:p>
          <a:p>
            <a:r>
              <a:rPr lang="en-US" dirty="0"/>
              <a:t>My name is Will, welcome to this session on Developing and deploying containers and microservices with Azure Container Apps (rolls off the tongue right?)</a:t>
            </a:r>
          </a:p>
        </p:txBody>
      </p:sp>
      <p:sp>
        <p:nvSpPr>
          <p:cNvPr id="4" name="Slide Number Placeholder 3"/>
          <p:cNvSpPr>
            <a:spLocks noGrp="1"/>
          </p:cNvSpPr>
          <p:nvPr>
            <p:ph type="sldNum" sz="quarter" idx="5"/>
          </p:nvPr>
        </p:nvSpPr>
        <p:spPr/>
        <p:txBody>
          <a:bodyPr/>
          <a:lstStyle/>
          <a:p>
            <a:fld id="{FE083A8F-C672-4018-8118-59CB6CB321B9}" type="slidenum">
              <a:rPr lang="en-US" smtClean="0"/>
              <a:t>1</a:t>
            </a:fld>
            <a:endParaRPr lang="en-US"/>
          </a:p>
        </p:txBody>
      </p:sp>
    </p:spTree>
    <p:extLst>
      <p:ext uri="{BB962C8B-B14F-4D97-AF65-F5344CB8AC3E}">
        <p14:creationId xmlns:p14="http://schemas.microsoft.com/office/powerpoint/2010/main" val="3124669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Individual container apps are deployed to a single Container Apps environment, which acts as a secure boundary around groups of container apps. Container Apps in the same environment are deployed in the same virtual network and write logs to the same Log Analytics workspace.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Container Apps in the same environment are deployed in the same virtual network and write logs to the same Log Analytics workspace.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When you provision a Container App Environment, a VNET which acts a boundary is deployed along with it, which lives in Microsoft’s tenant. You can also provide an existing virtual network in your subscription when you create an environment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deploy container apps to the same environment include situations when you need to:</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Manage related services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 different applications to the same virtual network</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communicate with each other using </a:t>
            </a:r>
            <a:r>
              <a:rPr lang="en-US" b="0" i="0" dirty="0" err="1">
                <a:solidFill>
                  <a:srgbClr val="E6E6E6"/>
                </a:solidFill>
                <a:effectLst/>
                <a:latin typeface="Segoe UI" panose="020B0502040204020203" pitchFamily="34" charset="0"/>
              </a:rPr>
              <a:t>Dapr</a:t>
            </a:r>
            <a:endParaRPr lang="en-US" b="0"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to share the same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configuration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share the same log analytics workspace</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deploy container apps to different environments include situations when you want to ensure: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Two applications never share the same compute resources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Two applications can't communicate with each other via </a:t>
            </a:r>
            <a:r>
              <a:rPr lang="en-US" b="0" i="0" dirty="0" err="1">
                <a:solidFill>
                  <a:srgbClr val="E6E6E6"/>
                </a:solidFill>
                <a:effectLst/>
                <a:latin typeface="Segoe UI" panose="020B0502040204020203" pitchFamily="34" charset="0"/>
              </a:rPr>
              <a:t>Dapr</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17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single container app hosts a single services which includes the desired state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408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If a container crashes, it automatically restarts thanks to the power of Kubernetes under the hood.</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can define multiple containers to run together in container apps that will be collocated and scale together. This is not for running multiple microservices in a single container app, but more for providing support for sidecar containers alongside your core workload container.</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run containers together may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Group together multiple containers that need to be co-located on the infrastructure.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Enable direct communication among containers on the same host.</a:t>
            </a: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have an understanding of quotas.</a:t>
            </a:r>
          </a:p>
          <a:p>
            <a:r>
              <a:rPr lang="en-US" dirty="0"/>
              <a:t>They can change quite often, but depending on what you’re building, it can influence the design of your architecture.</a:t>
            </a:r>
          </a:p>
          <a:p>
            <a:r>
              <a:rPr lang="en-US" dirty="0"/>
              <a:t>Let’s explore some implementations you could take with multitenancy architectures</a:t>
            </a:r>
          </a:p>
        </p:txBody>
      </p:sp>
      <p:sp>
        <p:nvSpPr>
          <p:cNvPr id="4" name="Slide Number Placeholder 3"/>
          <p:cNvSpPr>
            <a:spLocks noGrp="1"/>
          </p:cNvSpPr>
          <p:nvPr>
            <p:ph type="sldNum" sz="quarter" idx="5"/>
          </p:nvPr>
        </p:nvSpPr>
        <p:spPr/>
        <p:txBody>
          <a:bodyPr/>
          <a:lstStyle/>
          <a:p>
            <a:fld id="{FE083A8F-C672-4018-8118-59CB6CB321B9}" type="slidenum">
              <a:rPr lang="en-US" smtClean="0"/>
              <a:t>18</a:t>
            </a:fld>
            <a:endParaRPr lang="en-US"/>
          </a:p>
        </p:txBody>
      </p:sp>
    </p:spTree>
    <p:extLst>
      <p:ext uri="{BB962C8B-B14F-4D97-AF65-F5344CB8AC3E}">
        <p14:creationId xmlns:p14="http://schemas.microsoft.com/office/powerpoint/2010/main" val="242740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your building a SaaS produce that uses Container Apps as the platform, you could share your Container App environment amongst all your tenants.</a:t>
            </a:r>
          </a:p>
          <a:p>
            <a:pPr marL="171450" indent="-171450">
              <a:buFontTx/>
              <a:buChar char="-"/>
            </a:pPr>
            <a:r>
              <a:rPr lang="en-US" dirty="0"/>
              <a:t>Less overhead and cost-efficient</a:t>
            </a:r>
          </a:p>
          <a:p>
            <a:pPr marL="171450" indent="-171450">
              <a:buFontTx/>
              <a:buChar char="-"/>
            </a:pPr>
            <a:r>
              <a:rPr lang="en-US" dirty="0"/>
              <a:t>However, application code must have multitenancy awareness</a:t>
            </a:r>
          </a:p>
          <a:p>
            <a:pPr marL="171450" indent="-171450">
              <a:buFontTx/>
              <a:buChar char="-"/>
            </a:pPr>
            <a:r>
              <a:rPr lang="en-US" dirty="0"/>
              <a:t>No data or network isolation</a:t>
            </a:r>
          </a:p>
          <a:p>
            <a:pPr marL="171450" indent="-171450">
              <a:buFontTx/>
              <a:buChar char="-"/>
            </a:pPr>
            <a:r>
              <a:rPr lang="en-US" dirty="0"/>
              <a:t>Can suffer noisy neighbor concerns if one tenant requires more resources than others.</a:t>
            </a:r>
          </a:p>
        </p:txBody>
      </p:sp>
      <p:sp>
        <p:nvSpPr>
          <p:cNvPr id="4" name="Slide Number Placeholder 3"/>
          <p:cNvSpPr>
            <a:spLocks noGrp="1"/>
          </p:cNvSpPr>
          <p:nvPr>
            <p:ph type="sldNum" sz="quarter" idx="5"/>
          </p:nvPr>
        </p:nvSpPr>
        <p:spPr/>
        <p:txBody>
          <a:bodyPr/>
          <a:lstStyle/>
          <a:p>
            <a:fld id="{FE083A8F-C672-4018-8118-59CB6CB321B9}" type="slidenum">
              <a:rPr lang="en-US" smtClean="0"/>
              <a:t>19</a:t>
            </a:fld>
            <a:endParaRPr lang="en-US"/>
          </a:p>
        </p:txBody>
      </p:sp>
    </p:spTree>
    <p:extLst>
      <p:ext uri="{BB962C8B-B14F-4D97-AF65-F5344CB8AC3E}">
        <p14:creationId xmlns:p14="http://schemas.microsoft.com/office/powerpoint/2010/main" val="3954303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one environment, and deploy an app per tenant.</a:t>
            </a:r>
          </a:p>
          <a:p>
            <a:r>
              <a:rPr lang="en-US" dirty="0"/>
              <a:t>Good example of something you CAN do, but probably SHOULDN’T do.</a:t>
            </a:r>
          </a:p>
          <a:p>
            <a:r>
              <a:rPr lang="en-US" dirty="0"/>
              <a:t>Defeats the purpose of the microservices architecture that Container Apps was designed for.</a:t>
            </a:r>
          </a:p>
          <a:p>
            <a:r>
              <a:rPr lang="en-US" dirty="0"/>
              <a:t>You do have one environment, you can separate your app deployments and upgrades more effectively, and noisy neighbor issues can be resolved with resource isolation at the app level.</a:t>
            </a:r>
          </a:p>
          <a:p>
            <a:r>
              <a:rPr lang="en-US" dirty="0"/>
              <a:t>You will need to ensure that the resources your tenant needs (</a:t>
            </a:r>
            <a:r>
              <a:rPr lang="en-US" dirty="0" err="1"/>
              <a:t>Dapr</a:t>
            </a:r>
            <a:r>
              <a:rPr lang="en-US" dirty="0"/>
              <a:t> components, databases, message brokers) are scoped correctly.</a:t>
            </a:r>
          </a:p>
        </p:txBody>
      </p:sp>
      <p:sp>
        <p:nvSpPr>
          <p:cNvPr id="4" name="Slide Number Placeholder 3"/>
          <p:cNvSpPr>
            <a:spLocks noGrp="1"/>
          </p:cNvSpPr>
          <p:nvPr>
            <p:ph type="sldNum" sz="quarter" idx="5"/>
          </p:nvPr>
        </p:nvSpPr>
        <p:spPr/>
        <p:txBody>
          <a:bodyPr/>
          <a:lstStyle/>
          <a:p>
            <a:fld id="{FE083A8F-C672-4018-8118-59CB6CB321B9}" type="slidenum">
              <a:rPr lang="en-US" smtClean="0"/>
              <a:t>20</a:t>
            </a:fld>
            <a:endParaRPr lang="en-US"/>
          </a:p>
        </p:txBody>
      </p:sp>
    </p:spTree>
    <p:extLst>
      <p:ext uri="{BB962C8B-B14F-4D97-AF65-F5344CB8AC3E}">
        <p14:creationId xmlns:p14="http://schemas.microsoft.com/office/powerpoint/2010/main" val="354145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you can provision an environment per tenant.</a:t>
            </a:r>
          </a:p>
          <a:p>
            <a:r>
              <a:rPr lang="en-US" dirty="0"/>
              <a:t>This will give you compute and network isolation for each tenant, </a:t>
            </a:r>
          </a:p>
          <a:p>
            <a:r>
              <a:rPr lang="en-US" dirty="0"/>
              <a:t>Removes the need for your apps to be multitenancy aware.</a:t>
            </a:r>
          </a:p>
          <a:p>
            <a:r>
              <a:rPr lang="en-US" dirty="0"/>
              <a:t>However, there are limits on how many environments you provision per region and deployment complexity can increase. (Use Deployment Stamps to help you with this)</a:t>
            </a:r>
          </a:p>
        </p:txBody>
      </p:sp>
      <p:sp>
        <p:nvSpPr>
          <p:cNvPr id="4" name="Slide Number Placeholder 3"/>
          <p:cNvSpPr>
            <a:spLocks noGrp="1"/>
          </p:cNvSpPr>
          <p:nvPr>
            <p:ph type="sldNum" sz="quarter" idx="5"/>
          </p:nvPr>
        </p:nvSpPr>
        <p:spPr/>
        <p:txBody>
          <a:bodyPr/>
          <a:lstStyle/>
          <a:p>
            <a:fld id="{FE083A8F-C672-4018-8118-59CB6CB321B9}" type="slidenum">
              <a:rPr lang="en-US" smtClean="0"/>
              <a:t>21</a:t>
            </a:fld>
            <a:endParaRPr lang="en-US"/>
          </a:p>
        </p:txBody>
      </p:sp>
    </p:spTree>
    <p:extLst>
      <p:ext uri="{BB962C8B-B14F-4D97-AF65-F5344CB8AC3E}">
        <p14:creationId xmlns:p14="http://schemas.microsoft.com/office/powerpoint/2010/main" val="1477513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revision is an immutable snapshot of a container app. A container app can run in either single-revision mode, which is the default… or multiple revision mode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For example for Container App 1: </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New revisions are automatically created when a container app's template configuration changes which includes things like the container image, environment variables, </a:t>
            </a:r>
            <a:r>
              <a:rPr lang="en-US" b="0" i="0" dirty="0" err="1">
                <a:solidFill>
                  <a:srgbClr val="E6E6E6"/>
                </a:solidFill>
                <a:effectLst/>
                <a:latin typeface="Segoe UI" panose="020B0502040204020203" pitchFamily="34" charset="0"/>
              </a:rPr>
              <a:t>cpu</a:t>
            </a:r>
            <a:r>
              <a:rPr lang="en-US" b="0" i="0" dirty="0">
                <a:solidFill>
                  <a:srgbClr val="E6E6E6"/>
                </a:solidFill>
                <a:effectLst/>
                <a:latin typeface="Segoe UI" panose="020B0502040204020203" pitchFamily="34" charset="0"/>
              </a:rPr>
              <a:t> and memory allocation, etc. </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While revisions are immutable, they're affected by changes to global configuration values, which apply to all revisions. Think things like secrets,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settings, etc. </a:t>
            </a:r>
          </a:p>
          <a:p>
            <a:pPr marL="0" indent="0" algn="l">
              <a:buFont typeface="Arial" panose="020B0604020202020204" pitchFamily="34" charset="0"/>
              <a:buNone/>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E6E6E6"/>
                </a:solidFill>
                <a:effectLst/>
                <a:latin typeface="Segoe UI" panose="020B0502040204020203" pitchFamily="34" charset="0"/>
              </a:rPr>
              <a:t>Revisions are most useful when you enable </a:t>
            </a:r>
            <a:r>
              <a:rPr lang="en-US" b="0" i="0" u="none" strike="noStrike" dirty="0">
                <a:effectLst/>
                <a:latin typeface="Segoe UI" panose="020B0502040204020203" pitchFamily="34" charset="0"/>
                <a:hlinkClick r:id="rId3"/>
              </a:rPr>
              <a:t>ingress</a:t>
            </a:r>
            <a:r>
              <a:rPr lang="en-US" b="0" i="0" dirty="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dirty="0">
                <a:effectLst/>
                <a:latin typeface="Segoe UI" panose="020B0502040204020203" pitchFamily="34" charset="0"/>
                <a:hlinkClick r:id="rId4"/>
              </a:rPr>
              <a:t>A/B testing</a:t>
            </a:r>
            <a:r>
              <a:rPr lang="en-US" b="0" i="0" dirty="0">
                <a:solidFill>
                  <a:srgbClr val="E6E6E6"/>
                </a:solidFill>
                <a:effectLst/>
                <a:latin typeface="Segoe UI" panose="020B0502040204020203" pitchFamily="34" charset="0"/>
              </a:rPr>
              <a:t> and </a:t>
            </a:r>
            <a:r>
              <a:rPr lang="en-US" b="0" i="0" u="none" strike="noStrike" dirty="0" err="1">
                <a:effectLst/>
                <a:latin typeface="Segoe UI" panose="020B0502040204020203" pitchFamily="34" charset="0"/>
                <a:hlinkClick r:id="rId5"/>
              </a:rPr>
              <a:t>BlueGreen</a:t>
            </a:r>
            <a:r>
              <a:rPr lang="en-US" b="0" i="0" u="none" strike="noStrike" dirty="0">
                <a:effectLst/>
                <a:latin typeface="Segoe UI" panose="020B0502040204020203" pitchFamily="34" charset="0"/>
                <a:hlinkClick r:id="rId5"/>
              </a:rPr>
              <a:t> deployment</a:t>
            </a:r>
            <a:r>
              <a:rPr lang="en-US" b="0" i="0" dirty="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unit of scale is called a replica. When running in multiple revision mode, keep in mind that each revision can have it’s own scale rules. This means you could have 10 instances of container app 1 revision 1 running, and only 5 of container app 1 revision 2 based on it’s own scale criteria.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318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unit of scale is called a replica. When running in multiple revision mode, keep in mind that each revision can have it’s own scale rules. This means you could have 10 instances of container app 1 revision 1 running, and only 5 of container app 1 revision 2 based on it’s own scale criteria.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318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we’ll start by going over what Container Apps is at a high level and what kind of applications we can build with Container Apps.</a:t>
            </a:r>
          </a:p>
          <a:p>
            <a:endParaRPr lang="en-US" dirty="0"/>
          </a:p>
          <a:p>
            <a:r>
              <a:rPr lang="en-US" dirty="0"/>
              <a:t>We’ll then take a quick deep dive into the features of Container Apps and how we can use them when we’re building applications for Container Apps.</a:t>
            </a:r>
          </a:p>
          <a:p>
            <a:endParaRPr lang="en-US" dirty="0"/>
          </a:p>
          <a:p>
            <a:r>
              <a:rPr lang="en-US" dirty="0"/>
              <a:t>I’ve got a couple of demos, where I’ll show you different ways we can provision Container Apps and how we deploy our containerized workloads to them. We’ll then finish off with some </a:t>
            </a:r>
            <a:r>
              <a:rPr lang="en-US" dirty="0" err="1"/>
              <a:t>QnA</a:t>
            </a:r>
            <a:r>
              <a:rPr lang="en-US" dirty="0"/>
              <a:t>.</a:t>
            </a:r>
          </a:p>
          <a:p>
            <a:endParaRPr lang="en-US" dirty="0"/>
          </a:p>
          <a:p>
            <a:r>
              <a:rPr lang="en-US" dirty="0"/>
              <a:t>Let’s dive 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7073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23045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When it comes to scaling, you have a number of choices here, some of which support scaling to zero.</a:t>
            </a:r>
          </a:p>
          <a:p>
            <a:pPr algn="l"/>
            <a:r>
              <a:rPr lang="en-US" b="0" i="0" dirty="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HTTP scaling</a:t>
            </a:r>
          </a:p>
          <a:p>
            <a:pPr algn="l"/>
            <a:r>
              <a:rPr lang="en-US" b="0" i="0" dirty="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dirty="0">
                <a:effectLst/>
              </a:rPr>
              <a:t>Once the number of requests exceeds this value, then more replicas are added, up to the </a:t>
            </a:r>
            <a:r>
              <a:rPr lang="en-US" dirty="0" err="1">
                <a:effectLst/>
              </a:rPr>
              <a:t>maxReplicas</a:t>
            </a:r>
            <a:r>
              <a:rPr lang="en-US" dirty="0">
                <a:effectLst/>
              </a:rPr>
              <a:t> amount.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Event-driven scaling</a:t>
            </a:r>
          </a:p>
          <a:p>
            <a:pPr algn="l"/>
            <a:r>
              <a:rPr lang="en-US" b="0" i="0" dirty="0">
                <a:solidFill>
                  <a:srgbClr val="E6E6E6"/>
                </a:solidFill>
                <a:effectLst/>
                <a:latin typeface="Segoe UI" panose="020B0502040204020203" pitchFamily="34" charset="0"/>
              </a:rPr>
              <a:t>Container Apps can scale based of a wide variety of event types. Any event supported by </a:t>
            </a:r>
            <a:r>
              <a:rPr lang="en-US" b="0" i="0" u="none" strike="noStrike" dirty="0">
                <a:effectLst/>
                <a:latin typeface="Segoe UI" panose="020B0502040204020203" pitchFamily="34" charset="0"/>
                <a:hlinkClick r:id="rId3"/>
              </a:rPr>
              <a:t>KEDA</a:t>
            </a:r>
            <a:r>
              <a:rPr lang="en-US" b="0" i="0" dirty="0">
                <a:solidFill>
                  <a:srgbClr val="E6E6E6"/>
                </a:solidFill>
                <a:effectLst/>
                <a:latin typeface="Segoe UI" panose="020B0502040204020203" pitchFamily="34" charset="0"/>
              </a:rPr>
              <a:t>, is supported in Container Apps. Examples include: …</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CPU scaling</a:t>
            </a:r>
          </a:p>
          <a:p>
            <a:pPr algn="l"/>
            <a:r>
              <a:rPr lang="en-US" b="0" i="0" dirty="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dirty="0">
                <a:solidFill>
                  <a:srgbClr val="E6E6E6"/>
                </a:solidFill>
                <a:effectLst/>
                <a:latin typeface="Segoe UI" panose="020B0502040204020203" pitchFamily="34" charset="0"/>
                <a:hlinkClick r:id="rId4"/>
              </a:rPr>
              <a:t>KEDA CPU scale trigger</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Memory scaling</a:t>
            </a:r>
          </a:p>
          <a:p>
            <a:pPr algn="l"/>
            <a:r>
              <a:rPr lang="en-US" b="0" i="0" dirty="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dirty="0">
                <a:solidFill>
                  <a:srgbClr val="E6E6E6"/>
                </a:solidFill>
                <a:effectLst/>
                <a:latin typeface="Segoe UI" panose="020B0502040204020203" pitchFamily="34" charset="0"/>
                <a:hlinkClick r:id="rId5"/>
              </a:rPr>
              <a:t>KEDA Memory scaler</a:t>
            </a:r>
            <a:endParaRPr lang="en-US" b="0" i="0" u="none" strike="noStrike" dirty="0">
              <a:solidFill>
                <a:srgbClr val="E6E6E6"/>
              </a:solidFill>
              <a:effectLst/>
              <a:latin typeface="Segoe UI" panose="020B0502040204020203" pitchFamily="34" charset="0"/>
            </a:endParaRPr>
          </a:p>
          <a:p>
            <a:pPr algn="l"/>
            <a:endParaRPr lang="en-US" b="0" i="0" u="none" strike="noStrike" dirty="0">
              <a:solidFill>
                <a:srgbClr val="E6E6E6"/>
              </a:solidFill>
              <a:effectLst/>
              <a:latin typeface="Segoe UI" panose="020B0502040204020203" pitchFamily="34" charset="0"/>
            </a:endParaRPr>
          </a:p>
          <a:p>
            <a:pPr algn="l"/>
            <a:r>
              <a:rPr lang="en-US" b="0" i="0" u="none" strike="noStrike" dirty="0">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 Apps run in a Container App Environment. These are support by a Virtual Network. When you create an environment, you can provide a custom </a:t>
            </a:r>
            <a:r>
              <a:rPr lang="en-US" dirty="0" err="1"/>
              <a:t>Vnet</a:t>
            </a:r>
            <a:r>
              <a:rPr lang="en-US" dirty="0"/>
              <a:t>, otherwise a VNET is automatically created for you.</a:t>
            </a:r>
          </a:p>
          <a:p>
            <a:endParaRPr lang="en-US" dirty="0"/>
          </a:p>
          <a:p>
            <a:r>
              <a:rPr lang="en-US" dirty="0"/>
              <a:t>The VNET that is created for you is created in our tenant, so you’re not able to access them. So if you need to take full control over your VNET, you should provide your own existing VNET. </a:t>
            </a:r>
          </a:p>
          <a:p>
            <a:endParaRPr lang="en-US" dirty="0"/>
          </a:p>
          <a:p>
            <a:r>
              <a:rPr lang="en-US" dirty="0"/>
              <a:t>(Describe table).</a:t>
            </a:r>
          </a:p>
        </p:txBody>
      </p:sp>
      <p:sp>
        <p:nvSpPr>
          <p:cNvPr id="4" name="Slide Number Placeholder 3"/>
          <p:cNvSpPr>
            <a:spLocks noGrp="1"/>
          </p:cNvSpPr>
          <p:nvPr>
            <p:ph type="sldNum" sz="quarter" idx="5"/>
          </p:nvPr>
        </p:nvSpPr>
        <p:spPr/>
        <p:txBody>
          <a:bodyPr/>
          <a:lstStyle/>
          <a:p>
            <a:fld id="{35ECC906-FED3-4F79-BA55-CB1E9B2A3288}" type="slidenum">
              <a:rPr lang="en-US" smtClean="0"/>
              <a:t>29</a:t>
            </a:fld>
            <a:endParaRPr lang="en-US"/>
          </a:p>
        </p:txBody>
      </p:sp>
    </p:spTree>
    <p:extLst>
      <p:ext uri="{BB962C8B-B14F-4D97-AF65-F5344CB8AC3E}">
        <p14:creationId xmlns:p14="http://schemas.microsoft.com/office/powerpoint/2010/main" val="1314559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Container Apps allows you to expose your container app to the public web by enabling ingress. When you enable ingress, you do not need to create an Azure Load Balancer, public IP address, or any other Azure resources to enable incoming HTTPS requests.</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ingress enabled, your container app features the following characteristics:</a:t>
            </a:r>
          </a:p>
          <a:p>
            <a:pPr algn="l">
              <a:buFont typeface="Arial" panose="020B0604020202020204" pitchFamily="34" charset="0"/>
              <a:buChar char="•"/>
            </a:pPr>
            <a:r>
              <a:rPr lang="en-US" b="0" i="0" dirty="0">
                <a:solidFill>
                  <a:srgbClr val="E6E6E6"/>
                </a:solidFill>
                <a:effectLst/>
                <a:latin typeface="Segoe UI" panose="020B0502040204020203" pitchFamily="34" charset="0"/>
              </a:rPr>
              <a:t>Supports TLS termination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Supports HTTP/1.1 and HTTP/2</a:t>
            </a:r>
          </a:p>
          <a:p>
            <a:pPr algn="l">
              <a:buFont typeface="Arial" panose="020B0604020202020204" pitchFamily="34" charset="0"/>
              <a:buChar char="•"/>
            </a:pPr>
            <a:r>
              <a:rPr lang="en-US" b="0" i="0" dirty="0">
                <a:solidFill>
                  <a:srgbClr val="E6E6E6"/>
                </a:solidFill>
                <a:effectLst/>
                <a:latin typeface="Segoe UI" panose="020B0502040204020203" pitchFamily="34" charset="0"/>
              </a:rPr>
              <a:t>Endpoints always use TLS 1.2, terminated at the ingress point</a:t>
            </a:r>
          </a:p>
          <a:p>
            <a:pPr algn="l">
              <a:buFont typeface="Arial" panose="020B0604020202020204" pitchFamily="34" charset="0"/>
              <a:buChar char="•"/>
            </a:pPr>
            <a:r>
              <a:rPr lang="en-US" b="0" i="0" dirty="0">
                <a:solidFill>
                  <a:srgbClr val="E6E6E6"/>
                </a:solidFill>
                <a:effectLst/>
                <a:latin typeface="Segoe UI" panose="020B0502040204020203" pitchFamily="34" charset="0"/>
              </a:rPr>
              <a:t>Endpoints always expose ports 80 (for HTTP) and 443 (for HTTPS).</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By default, HTTP requests to port 80 are automatically redirected to HTTPS on 443.</a:t>
            </a:r>
          </a:p>
          <a:p>
            <a:pPr marL="742950" lvl="1" indent="-2857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ingress IP and fully qualified domain name can either be visible externally to the internet, or internally within a VNET. With ingress enabled, your application is assigned a fully qualified domain name (FQDN).</a:t>
            </a: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Container Apps environment has a single public IP address for applications with </a:t>
            </a:r>
            <a:r>
              <a:rPr lang="en-US" dirty="0"/>
              <a:t>external</a:t>
            </a:r>
            <a:r>
              <a:rPr lang="en-US" b="0" i="0" dirty="0">
                <a:solidFill>
                  <a:srgbClr val="E6E6E6"/>
                </a:solidFill>
                <a:effectLst/>
                <a:latin typeface="Segoe UI" panose="020B0502040204020203" pitchFamily="34" charset="0"/>
              </a:rPr>
              <a:t> ingress visibility, and a single internal IP address for applications with </a:t>
            </a:r>
            <a:r>
              <a:rPr lang="en-US" dirty="0"/>
              <a:t>internal</a:t>
            </a:r>
            <a:r>
              <a:rPr lang="en-US" b="0" i="0" dirty="0">
                <a:solidFill>
                  <a:srgbClr val="E6E6E6"/>
                </a:solidFill>
                <a:effectLst/>
                <a:latin typeface="Segoe UI" panose="020B0502040204020203" pitchFamily="34" charset="0"/>
              </a:rPr>
              <a:t> ingress visibility. Therefore, all applications within a Container Apps environment with </a:t>
            </a:r>
            <a:r>
              <a:rPr lang="en-US" dirty="0"/>
              <a:t>external</a:t>
            </a:r>
            <a:r>
              <a:rPr lang="en-US" b="0" i="0" dirty="0">
                <a:solidFill>
                  <a:srgbClr val="E6E6E6"/>
                </a:solidFill>
                <a:effectLst/>
                <a:latin typeface="Segoe UI" panose="020B0502040204020203" pitchFamily="34" charset="0"/>
              </a:rPr>
              <a:t> ingress visibility share a single public IP address. Similarly, all applications within a Container Apps environment with </a:t>
            </a:r>
            <a:r>
              <a:rPr lang="en-US" dirty="0"/>
              <a:t>internal</a:t>
            </a:r>
            <a:r>
              <a:rPr lang="en-US" b="0" i="0" dirty="0">
                <a:solidFill>
                  <a:srgbClr val="E6E6E6"/>
                </a:solidFill>
                <a:effectLst/>
                <a:latin typeface="Segoe UI" panose="020B0502040204020203" pitchFamily="34" charset="0"/>
              </a:rPr>
              <a:t> ingress visibility share a single internal IP address. HTTP traffic is routed to individual applications based on the FQDN in the host header.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887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Now just to talk about situations where you would use a custom VNET, it’s important to keep the following in mind:</a:t>
            </a:r>
          </a:p>
          <a:p>
            <a:endParaRPr lang="en-US" b="0" i="0" dirty="0">
              <a:solidFill>
                <a:srgbClr val="E6E6E6"/>
              </a:solidFill>
              <a:effectLst/>
              <a:latin typeface="Segoe UI" panose="020B0502040204020203" pitchFamily="34" charset="0"/>
            </a:endParaRPr>
          </a:p>
          <a:p>
            <a:pPr marL="171450" indent="-171450">
              <a:buFontTx/>
              <a:buChar char="-"/>
            </a:pPr>
            <a:r>
              <a:rPr lang="en-US" b="0" i="0" dirty="0">
                <a:solidFill>
                  <a:srgbClr val="E6E6E6"/>
                </a:solidFill>
                <a:effectLst/>
                <a:latin typeface="Segoe UI" panose="020B0502040204020203" pitchFamily="34" charset="0"/>
              </a:rPr>
              <a:t>If you want your container app to restrict all access from outside, you should create an internal environment.</a:t>
            </a:r>
          </a:p>
          <a:p>
            <a:pPr marL="171450" indent="-171450">
              <a:buFontTx/>
              <a:buChar char="-"/>
            </a:pPr>
            <a:r>
              <a:rPr lang="en-US" b="0" i="0" dirty="0">
                <a:solidFill>
                  <a:srgbClr val="E6E6E6"/>
                </a:solidFill>
                <a:effectLst/>
                <a:latin typeface="Segoe UI" panose="020B0502040204020203" pitchFamily="34" charset="0"/>
              </a:rPr>
              <a:t>When you provide your own VNET, you need to provide a subnet that is dedicated to the Container App environment that you deploy. This subnet can’t be used by other services.</a:t>
            </a:r>
          </a:p>
          <a:p>
            <a:pPr marL="171450" indent="-171450">
              <a:buFontTx/>
              <a:buChar char="-"/>
            </a:pPr>
            <a:r>
              <a:rPr lang="en-US" b="0" i="0" dirty="0">
                <a:solidFill>
                  <a:srgbClr val="E6E6E6"/>
                </a:solidFill>
                <a:effectLst/>
                <a:latin typeface="Segoe UI" panose="020B0502040204020203" pitchFamily="34" charset="0"/>
              </a:rPr>
              <a:t>The Network addresses are assigned from a subnet range you define as the environment is created:</a:t>
            </a:r>
          </a:p>
          <a:p>
            <a:pPr marL="628650" lvl="1" indent="-171450">
              <a:buFontTx/>
              <a:buChar char="-"/>
            </a:pPr>
            <a:r>
              <a:rPr lang="en-US" b="0" i="0" dirty="0">
                <a:solidFill>
                  <a:srgbClr val="E6E6E6"/>
                </a:solidFill>
                <a:effectLst/>
                <a:latin typeface="Segoe UI" panose="020B0502040204020203" pitchFamily="34" charset="0"/>
              </a:rPr>
              <a:t>You can define the subnet range used by the Container Apps environment.</a:t>
            </a:r>
          </a:p>
          <a:p>
            <a:pPr marL="628650" lvl="1" indent="-171450">
              <a:buFontTx/>
              <a:buChar char="-"/>
            </a:pPr>
            <a:r>
              <a:rPr lang="en-US" b="0" i="0" dirty="0">
                <a:solidFill>
                  <a:srgbClr val="E6E6E6"/>
                </a:solidFill>
                <a:effectLst/>
                <a:latin typeface="Segoe UI" panose="020B0502040204020203" pitchFamily="34" charset="0"/>
              </a:rPr>
              <a:t>Once the environment is created, the subnet range is immutable,</a:t>
            </a:r>
          </a:p>
          <a:p>
            <a:pPr marL="628650" lvl="1" indent="-171450">
              <a:buFontTx/>
              <a:buChar char="-"/>
            </a:pPr>
            <a:r>
              <a:rPr lang="en-US" b="0" i="0" dirty="0">
                <a:solidFill>
                  <a:srgbClr val="E6E6E6"/>
                </a:solidFill>
                <a:effectLst/>
                <a:latin typeface="Segoe UI" panose="020B0502040204020203" pitchFamily="34" charset="0"/>
              </a:rPr>
              <a:t>Each revision is assigned an IP address in the subnet.</a:t>
            </a:r>
          </a:p>
          <a:p>
            <a:pPr marL="457200" lvl="1" indent="0">
              <a:buFontTx/>
              <a:buNone/>
            </a:pPr>
            <a:endParaRPr lang="en-US" b="0" i="0" dirty="0">
              <a:solidFill>
                <a:srgbClr val="E6E6E6"/>
              </a:solidFill>
              <a:effectLst/>
              <a:latin typeface="Segoe UI" panose="020B0502040204020203" pitchFamily="34" charset="0"/>
            </a:endParaRPr>
          </a:p>
          <a:p>
            <a:pPr marL="457200" lvl="1" indent="0">
              <a:buFontTx/>
              <a:buNone/>
            </a:pP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710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Container Apps provides several built-in observability features that gives us a holistic overview of your container app’s health throughout the application lifecycle, which helps us monitor and diagnose the state of our applications.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Now we have different ways of monitoring our Container Apps throughout the development lifecycle. We can access our container logs in real time through log streaming and connecting to the container console during the dev/test phase. Once we deploy our container apps into our production environments, we can use Azure Monitor to analyze metrics, receive alerts for critical conditions and view application logs using Log Analytics.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7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Container Apps allows your application to securely store sensitive configuration values. Once defined at the application level, secured values are available to containers, inside scale rules, and via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Secrets are scoped to an application, outside of any specific revision of an application.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Adding, removing, or changing secrets does not generate new revisions.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Each application revision can reference one or more secrets.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Multiple revisions can reference the same secret(s).</a:t>
            </a:r>
          </a:p>
          <a:p>
            <a:pPr marL="0" indent="0"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When a secret is updated or deleted, you can respond to changes in one of two ways:</a:t>
            </a:r>
          </a:p>
          <a:p>
            <a:pPr marL="228600" indent="-228600" algn="l">
              <a:buFont typeface="+mj-lt"/>
              <a:buAutoNum type="arabicPeriod"/>
            </a:pPr>
            <a:r>
              <a:rPr lang="en-US" b="0" i="0" dirty="0">
                <a:solidFill>
                  <a:srgbClr val="E6E6E6"/>
                </a:solidFill>
                <a:effectLst/>
                <a:latin typeface="Segoe UI" panose="020B0502040204020203" pitchFamily="34" charset="0"/>
              </a:rPr>
              <a:t>Deploy a new revision.</a:t>
            </a:r>
          </a:p>
          <a:p>
            <a:pPr marL="228600" indent="-228600" algn="l">
              <a:buFont typeface="+mj-lt"/>
              <a:buAutoNum type="arabicPeriod"/>
            </a:pPr>
            <a:r>
              <a:rPr lang="en-US" b="0" i="0" dirty="0">
                <a:solidFill>
                  <a:srgbClr val="E6E6E6"/>
                </a:solidFill>
                <a:effectLst/>
                <a:latin typeface="Segoe UI" panose="020B0502040204020203" pitchFamily="34" charset="0"/>
              </a:rPr>
              <a:t>Restart an existing revision.</a:t>
            </a: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771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Apps comes with </a:t>
            </a:r>
            <a:r>
              <a:rPr lang="en-US" dirty="0" err="1"/>
              <a:t>EasyAuth</a:t>
            </a:r>
            <a:r>
              <a:rPr lang="en-US" dirty="0"/>
              <a:t>.</a:t>
            </a:r>
          </a:p>
          <a:p>
            <a:r>
              <a:rPr lang="en-US" dirty="0"/>
              <a:t>Uses federated identity, so you can use identity providers such as Microsoft Identity, GitHub or any OpenID Connect provider.</a:t>
            </a:r>
          </a:p>
          <a:p>
            <a:r>
              <a:rPr lang="en-US" dirty="0"/>
              <a:t>The authentication and authorization middleware component runs as a sidecar for each replica of your app.</a:t>
            </a:r>
          </a:p>
          <a:p>
            <a:r>
              <a:rPr lang="en-US" dirty="0"/>
              <a:t>Every incoming HTTP request passes through the security layer before being handled by your application</a:t>
            </a:r>
          </a:p>
          <a:p>
            <a:r>
              <a:rPr lang="en-US" dirty="0"/>
              <a:t>So middleware handles:</a:t>
            </a:r>
          </a:p>
          <a:p>
            <a:pPr marL="171450" indent="-171450">
              <a:buFontTx/>
              <a:buChar char="-"/>
            </a:pPr>
            <a:r>
              <a:rPr lang="en-US" dirty="0"/>
              <a:t>Authentication of users and clients</a:t>
            </a:r>
          </a:p>
          <a:p>
            <a:pPr marL="171450" indent="-171450">
              <a:buFontTx/>
              <a:buChar char="-"/>
            </a:pPr>
            <a:r>
              <a:rPr lang="en-US" dirty="0"/>
              <a:t>Manages the authenticated session</a:t>
            </a:r>
          </a:p>
          <a:p>
            <a:pPr marL="171450" indent="-171450">
              <a:buFontTx/>
              <a:buChar char="-"/>
            </a:pPr>
            <a:r>
              <a:rPr lang="en-US" dirty="0"/>
              <a:t>Injects identity information into HTTP request headers</a:t>
            </a:r>
          </a:p>
        </p:txBody>
      </p:sp>
      <p:sp>
        <p:nvSpPr>
          <p:cNvPr id="4" name="Slide Number Placeholder 3"/>
          <p:cNvSpPr>
            <a:spLocks noGrp="1"/>
          </p:cNvSpPr>
          <p:nvPr>
            <p:ph type="sldNum" sz="quarter" idx="5"/>
          </p:nvPr>
        </p:nvSpPr>
        <p:spPr/>
        <p:txBody>
          <a:bodyPr/>
          <a:lstStyle/>
          <a:p>
            <a:fld id="{FE083A8F-C672-4018-8118-59CB6CB321B9}" type="slidenum">
              <a:rPr lang="en-US" smtClean="0"/>
              <a:t>34</a:t>
            </a:fld>
            <a:endParaRPr lang="en-US"/>
          </a:p>
        </p:txBody>
      </p:sp>
    </p:spTree>
    <p:extLst>
      <p:ext uri="{BB962C8B-B14F-4D97-AF65-F5344CB8AC3E}">
        <p14:creationId xmlns:p14="http://schemas.microsoft.com/office/powerpoint/2010/main" val="541127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work sans" pitchFamily="2" charset="0"/>
              </a:rPr>
              <a:t>Building microservices and distributed application is hard.</a:t>
            </a:r>
          </a:p>
          <a:p>
            <a:pPr algn="l"/>
            <a:endParaRPr lang="en-US" b="0" i="0" dirty="0">
              <a:solidFill>
                <a:srgbClr val="777777"/>
              </a:solidFill>
              <a:effectLst/>
              <a:latin typeface="work sans" pitchFamily="2" charset="0"/>
            </a:endParaRPr>
          </a:p>
          <a:p>
            <a:pPr algn="l"/>
            <a:r>
              <a:rPr lang="en-US" b="0" i="0" dirty="0" err="1">
                <a:solidFill>
                  <a:srgbClr val="777777"/>
                </a:solidFill>
                <a:effectLst/>
                <a:latin typeface="work sans" pitchFamily="2" charset="0"/>
              </a:rPr>
              <a:t>Dapr</a:t>
            </a:r>
            <a:r>
              <a:rPr lang="en-US" b="0" i="0" dirty="0">
                <a:solidFill>
                  <a:srgbClr val="777777"/>
                </a:solidFill>
                <a:effectLst/>
                <a:latin typeface="work sans" pitchFamily="2" charset="0"/>
              </a:rPr>
              <a:t> helps developers build event-driven, resilient distributed applications. Whether on-premises, in the cloud, or on an edge device, </a:t>
            </a:r>
            <a:r>
              <a:rPr lang="en-US" b="0" i="0" dirty="0" err="1">
                <a:solidFill>
                  <a:srgbClr val="777777"/>
                </a:solidFill>
                <a:effectLst/>
                <a:latin typeface="work sans" pitchFamily="2" charset="0"/>
              </a:rPr>
              <a:t>Dapr</a:t>
            </a:r>
            <a:r>
              <a:rPr lang="en-US" b="0" i="0" dirty="0">
                <a:solidFill>
                  <a:srgbClr val="777777"/>
                </a:solidFill>
                <a:effectLst/>
                <a:latin typeface="work sans" pitchFamily="2" charset="0"/>
              </a:rPr>
              <a:t> helps you tackle the challenges that come with building microservices and keeps your code platform agnostic.</a:t>
            </a:r>
          </a:p>
          <a:p>
            <a:endParaRPr lang="en-US" b="0" i="0" u="none" strike="noStrike" dirty="0">
              <a:solidFill>
                <a:srgbClr val="FF00AA"/>
              </a:solidFill>
              <a:effectLst/>
              <a:latin typeface="-apple-system"/>
              <a:hlinkClick r:id="rId3"/>
            </a:endParaRPr>
          </a:p>
          <a:p>
            <a:r>
              <a:rPr lang="en-US" b="0" i="0" u="none" strike="noStrike" dirty="0" err="1">
                <a:solidFill>
                  <a:srgbClr val="FF00AA"/>
                </a:solidFill>
                <a:effectLst/>
                <a:latin typeface="-apple-system"/>
                <a:hlinkClick r:id="rId3"/>
              </a:rPr>
              <a:t>Dapr</a:t>
            </a:r>
            <a:r>
              <a:rPr lang="en-US" b="0" i="0" dirty="0">
                <a:solidFill>
                  <a:srgbClr val="2A0552"/>
                </a:solidFill>
                <a:effectLst/>
                <a:latin typeface="-apple-system"/>
              </a:rPr>
              <a:t> is a set of APIs that makes it easy for you to write distributed applications. It runs as a sidecar process next to an application, whether on Kubernetes or any other environment, and gives you a set of primitives in the form of pub/sub, state management, secrets management, event triggers, and service-to-service calls that are secured and reliable. With </a:t>
            </a:r>
            <a:r>
              <a:rPr lang="en-US" b="0" i="0" dirty="0" err="1">
                <a:solidFill>
                  <a:srgbClr val="2A0552"/>
                </a:solidFill>
                <a:effectLst/>
                <a:latin typeface="-apple-system"/>
              </a:rPr>
              <a:t>Dapr</a:t>
            </a:r>
            <a:r>
              <a:rPr lang="en-US" b="0" i="0" dirty="0">
                <a:solidFill>
                  <a:srgbClr val="2A0552"/>
                </a:solidFill>
                <a:effectLst/>
                <a:latin typeface="-apple-system"/>
              </a:rPr>
              <a:t>, developers focus on building business logic instead of infrastructure.</a:t>
            </a:r>
          </a:p>
          <a:p>
            <a:endParaRPr lang="en-US" b="0" i="0" dirty="0">
              <a:solidFill>
                <a:srgbClr val="2A0552"/>
              </a:solidFill>
              <a:effectLst/>
              <a:latin typeface="-apple-system"/>
            </a:endParaRPr>
          </a:p>
          <a:p>
            <a:r>
              <a:rPr lang="en-US" b="0" i="0" dirty="0">
                <a:solidFill>
                  <a:srgbClr val="2A0552"/>
                </a:solidFill>
                <a:effectLst/>
                <a:latin typeface="-apple-system"/>
              </a:rPr>
              <a:t>The project was created in 2019 at Microsoft. Over time, many community members have joined and contributed to the project, extending it and helping it reach a stable 1.0 release in February 2021. Today, the </a:t>
            </a:r>
            <a:r>
              <a:rPr lang="en-US" b="0" i="0" dirty="0" err="1">
                <a:solidFill>
                  <a:srgbClr val="2A0552"/>
                </a:solidFill>
                <a:effectLst/>
                <a:latin typeface="-apple-system"/>
              </a:rPr>
              <a:t>Dapr</a:t>
            </a:r>
            <a:r>
              <a:rPr lang="en-US" b="0" i="0" dirty="0">
                <a:solidFill>
                  <a:srgbClr val="2A0552"/>
                </a:solidFill>
                <a:effectLst/>
                <a:latin typeface="-apple-system"/>
              </a:rPr>
              <a:t> Steering and Technical Committee governs the project with representatives from Alibaba, Intel, and Microsoft. And in November 2021, </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Dapr</a:t>
            </a:r>
            <a:r>
              <a:rPr lang="en-US" b="0" i="0" dirty="0">
                <a:solidFill>
                  <a:srgbClr val="222222"/>
                </a:solidFill>
                <a:effectLst/>
                <a:latin typeface="open sans" panose="020B0606030504020204" pitchFamily="34" charset="0"/>
              </a:rPr>
              <a:t> joined the Cloud Native Computing  Foundation as an incubating project.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186108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Symbol" pitchFamily="2" charset="2"/>
              <a:buNone/>
              <a:tabLst/>
              <a:defRPr/>
            </a:pPr>
            <a:r>
              <a:rPr lang="en-US" sz="1400" kern="1200" dirty="0">
                <a:solidFill>
                  <a:srgbClr val="000000"/>
                </a:solidFill>
                <a:effectLst/>
                <a:latin typeface="Segoe UI" panose="020B0502040204020203" pitchFamily="34" charset="0"/>
                <a:ea typeface="Times New Roman" panose="02020603050405020304" pitchFamily="18" charset="0"/>
              </a:rPr>
              <a:t>Now, let me show you how this works in action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5/16/2023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392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dirty="0">
                <a:solidFill>
                  <a:srgbClr val="000000"/>
                </a:solidFill>
                <a:effectLst/>
                <a:latin typeface="-apple-system"/>
              </a:rPr>
              <a:t>Let’s start with a high level overview of Azure Container Apps. </a:t>
            </a: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Kubernetes is hard! We’re constantly seeing customers citing Kubernetes complexity as a blocker from adopting containers and microservices application patterns. </a:t>
            </a:r>
            <a:endParaRPr lang="en-US" sz="2400" dirty="0">
              <a:solidFill>
                <a:srgbClr val="ED5C57"/>
              </a:solidFill>
              <a:effectLst/>
              <a:latin typeface="Calibri" panose="020F0502020204030204" pitchFamily="34" charset="0"/>
              <a:ea typeface="Times New Roman" panose="02020603050405020304" pitchFamily="18" charset="0"/>
            </a:endParaRP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dirty="0" err="1">
                <a:solidFill>
                  <a:srgbClr val="000000"/>
                </a:solidFill>
                <a:effectLst/>
                <a:latin typeface="-apple-system"/>
              </a:rPr>
              <a:t>Dapr</a:t>
            </a:r>
            <a:r>
              <a:rPr lang="en-US" sz="2400" b="0" i="0" dirty="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5/16/2023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Container apps helps developers shift their focus from having to maintain complicated container orchestrators and focus on their applications.</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This helps us as developers to perform application lifecycle tasks such as upgrades, traffic shifting and versioning in a much simpler way than we would if we were managing the orchestrator infrastructure ourselves.</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comes with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buil</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-in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obseravibility</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with Azure Monitor today. More integrations are coming.</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Can use internal and external environments. Can bring our own VNET</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ACA provides support and capabilities from the Open Source world.</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21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a:t>
            </a:r>
          </a:p>
          <a:p>
            <a:endParaRPr lang="en-US" dirty="0"/>
          </a:p>
          <a:p>
            <a:r>
              <a:rPr lang="en-US" dirty="0"/>
              <a:t>If you have any questions, reach out to me on @willvelida on twitter or willvelida@microsoft.com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421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Since Container Apps is built-on top of AKS, KEDA, Envoy and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it allows you to take advantage of the capabilities of those platforms, such as built-in service discovery for microservices, fully managed HTTP and HTTP/2 ingress endpoints, etc. since they’re built in. This also gives us the advantage of being able to perform application lifecycle tasks such as upgrades, traffic shifting and versioning in a much simpler way than we would if we were managing the orchestrator infrastructure ourselves.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8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Those of you who are coming from a Functions background, Container Apps provides us with more flexibility, since there’s no enforcement of a programming model and there are no limitations around languages. However, for those of you looking to deploy Windows Containers to Container Apps, that’s no possible (When or If it will be available, I can’t say).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027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dirty="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dirty="0">
                <a:solidFill>
                  <a:srgbClr val="4C4C51"/>
                </a:solidFill>
                <a:effectLst/>
                <a:latin typeface="Segoe UI" panose="020B0502040204020203" pitchFamily="34" charset="0"/>
              </a:rPr>
              <a:t>You can run containers and scale in response to HTTP traffic or a growing list of </a:t>
            </a:r>
            <a:r>
              <a:rPr lang="en-US" b="0" i="0" u="sng" dirty="0">
                <a:solidFill>
                  <a:srgbClr val="0062AD"/>
                </a:solidFill>
                <a:effectLst/>
                <a:latin typeface="Segoe UI" panose="020B0502040204020203" pitchFamily="34" charset="0"/>
                <a:hlinkClick r:id="rId3"/>
              </a:rPr>
              <a:t>KEDA</a:t>
            </a:r>
            <a:r>
              <a:rPr lang="en-US" b="0" i="0" dirty="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may be wondering what sort of applications can you build with Azure Container Apps?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a:t>
            </a:r>
            <a:r>
              <a:rPr lang="en-US" b="0" i="0" u="none" strike="noStrike" dirty="0">
                <a:solidFill>
                  <a:srgbClr val="E6E6E6"/>
                </a:solidFill>
                <a:effectLst/>
                <a:latin typeface="Segoe UI" panose="020B0502040204020203" pitchFamily="34" charset="0"/>
                <a:hlinkClick r:id="rId3"/>
              </a:rPr>
              <a:t>KEDA-supported scaler</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main focus here is flexibility vs productivity.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This talk is in NO WAY attempting those who use and love AKS today to make them move to Azure Container Apps.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value prop for ACA is that if you love working with containers, but rather not have to deal with managing the underlying infrastructure, or you don’t want to take the time to learn Kubernetes, Container Apps is a great option.</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E6E6E6"/>
                </a:solidFill>
                <a:effectLst/>
                <a:latin typeface="Segoe UI" panose="020B0502040204020203" pitchFamily="34" charset="0"/>
              </a:rPr>
              <a:t>Cool, so that’s the high level overview of Container Apps. Let’s dive a little deeper.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14</a:t>
            </a:fld>
            <a:endParaRPr lang="en-US"/>
          </a:p>
        </p:txBody>
      </p:sp>
    </p:spTree>
    <p:extLst>
      <p:ext uri="{BB962C8B-B14F-4D97-AF65-F5344CB8AC3E}">
        <p14:creationId xmlns:p14="http://schemas.microsoft.com/office/powerpoint/2010/main" val="779137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727919-C765-8773-822A-47A011476A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7036" y="3509962"/>
            <a:ext cx="2474964" cy="3652837"/>
          </a:xfrm>
          <a:prstGeom prst="rect">
            <a:avLst/>
          </a:prstGeom>
        </p:spPr>
      </p:pic>
      <p:pic>
        <p:nvPicPr>
          <p:cNvPr id="8" name="Picture 7">
            <a:extLst>
              <a:ext uri="{FF2B5EF4-FFF2-40B4-BE49-F238E27FC236}">
                <a16:creationId xmlns:a16="http://schemas.microsoft.com/office/drawing/2014/main" id="{3E370171-E795-6A4C-378E-DB8E405E9C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550" y="-60960"/>
            <a:ext cx="8258939" cy="6985000"/>
          </a:xfrm>
          <a:prstGeom prst="rect">
            <a:avLst/>
          </a:prstGeom>
        </p:spPr>
      </p:pic>
      <p:sp>
        <p:nvSpPr>
          <p:cNvPr id="2" name="Title 1">
            <a:extLst>
              <a:ext uri="{FF2B5EF4-FFF2-40B4-BE49-F238E27FC236}">
                <a16:creationId xmlns:a16="http://schemas.microsoft.com/office/drawing/2014/main" id="{1C852C3D-5442-9339-50B5-57D94AF5E63D}"/>
              </a:ext>
            </a:extLst>
          </p:cNvPr>
          <p:cNvSpPr>
            <a:spLocks noGrp="1"/>
          </p:cNvSpPr>
          <p:nvPr>
            <p:ph type="ctrTitle"/>
          </p:nvPr>
        </p:nvSpPr>
        <p:spPr>
          <a:xfrm>
            <a:off x="4780892" y="853123"/>
            <a:ext cx="7152028" cy="2387600"/>
          </a:xfrm>
        </p:spPr>
        <p:txBody>
          <a:bodyPr anchor="b"/>
          <a:lstStyle>
            <a:lvl1pPr algn="ctr">
              <a:defRPr sz="6000">
                <a:solidFill>
                  <a:srgbClr val="65B34B"/>
                </a:solidFill>
                <a:latin typeface="Possum Saltare NF" panose="020A0603030301020104"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043D813-C9E7-0253-B9AB-175804948239}"/>
              </a:ext>
            </a:extLst>
          </p:cNvPr>
          <p:cNvSpPr>
            <a:spLocks noGrp="1"/>
          </p:cNvSpPr>
          <p:nvPr>
            <p:ph type="subTitle" idx="1"/>
          </p:nvPr>
        </p:nvSpPr>
        <p:spPr>
          <a:xfrm>
            <a:off x="4780892" y="3332798"/>
            <a:ext cx="715202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0071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DC51-BC50-5AB0-03DB-FC1F2EBE42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08194-22DB-2E7F-77D6-D8DC91DD9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302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504-353E-9C83-BAAD-30CEFCD759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CC4FD1-2806-FC59-5E3A-61E031ECA7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46110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080-2F46-5778-74C3-6FA3337367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E4F94-DD48-8D66-9123-44DE0A49B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18BA22-C276-416D-8477-E61FB0B9ED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681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695F-B0D5-D7E2-A5E1-EE8CA1C001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1E04-B955-045C-CD6C-2FD1CCCA0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A4B8F-FB3A-7EEA-2462-CFE690CA0E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25000-80C5-53C8-0AB4-0721A3A82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9C5F8B-BF3B-4FCB-E245-A856B2936F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234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C6BC-9E2B-DDC0-16AA-DEFB00ED2D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7696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726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4510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96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6686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32866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DC51-BC50-5AB0-03DB-FC1F2EBE42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08194-22DB-2E7F-77D6-D8DC91DD9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648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201664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9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04211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142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71077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488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579521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721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8628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984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504-353E-9C83-BAAD-30CEFCD759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CC4FD1-2806-FC59-5E3A-61E031ECA7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96864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059075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17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61464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444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443057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17496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847263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1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880749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969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080-2F46-5778-74C3-6FA3337367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E4F94-DD48-8D66-9123-44DE0A49B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18BA22-C276-416D-8477-E61FB0B9ED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0633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3133594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419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807113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28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700499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43346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343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5419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74433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438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695F-B0D5-D7E2-A5E1-EE8CA1C001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1E04-B955-045C-CD6C-2FD1CCCA0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A4B8F-FB3A-7EEA-2462-CFE690CA0E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25000-80C5-53C8-0AB4-0721A3A82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9C5F8B-BF3B-4FCB-E245-A856B2936F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5695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985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711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78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6701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9728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187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9583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4356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636399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31368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C6BC-9E2B-DDC0-16AA-DEFB00ED2D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383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052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9438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85802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05645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36883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57302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34792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2613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4161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3407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326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41498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425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9312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47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587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7582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09479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8828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93249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4550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2834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5512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1577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101257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674848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68183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48500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91790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39073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44552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60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727919-C765-8773-822A-47A011476A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7036" y="3509962"/>
            <a:ext cx="2474964" cy="3652837"/>
          </a:xfrm>
          <a:prstGeom prst="rect">
            <a:avLst/>
          </a:prstGeom>
        </p:spPr>
      </p:pic>
      <p:pic>
        <p:nvPicPr>
          <p:cNvPr id="8" name="Picture 7">
            <a:extLst>
              <a:ext uri="{FF2B5EF4-FFF2-40B4-BE49-F238E27FC236}">
                <a16:creationId xmlns:a16="http://schemas.microsoft.com/office/drawing/2014/main" id="{3E370171-E795-6A4C-378E-DB8E405E9C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550" y="-60960"/>
            <a:ext cx="8258939" cy="6985000"/>
          </a:xfrm>
          <a:prstGeom prst="rect">
            <a:avLst/>
          </a:prstGeom>
        </p:spPr>
      </p:pic>
      <p:sp>
        <p:nvSpPr>
          <p:cNvPr id="2" name="Title 1">
            <a:extLst>
              <a:ext uri="{FF2B5EF4-FFF2-40B4-BE49-F238E27FC236}">
                <a16:creationId xmlns:a16="http://schemas.microsoft.com/office/drawing/2014/main" id="{1C852C3D-5442-9339-50B5-57D94AF5E63D}"/>
              </a:ext>
            </a:extLst>
          </p:cNvPr>
          <p:cNvSpPr>
            <a:spLocks noGrp="1"/>
          </p:cNvSpPr>
          <p:nvPr>
            <p:ph type="ctrTitle"/>
          </p:nvPr>
        </p:nvSpPr>
        <p:spPr>
          <a:xfrm>
            <a:off x="4780892" y="853123"/>
            <a:ext cx="7152028"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9043D813-C9E7-0253-B9AB-175804948239}"/>
              </a:ext>
            </a:extLst>
          </p:cNvPr>
          <p:cNvSpPr>
            <a:spLocks noGrp="1"/>
          </p:cNvSpPr>
          <p:nvPr>
            <p:ph type="subTitle" idx="1"/>
          </p:nvPr>
        </p:nvSpPr>
        <p:spPr>
          <a:xfrm>
            <a:off x="4780892" y="3332798"/>
            <a:ext cx="715202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815413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29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03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263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7858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0166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111595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268979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41.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16" Type="http://schemas.openxmlformats.org/officeDocument/2006/relationships/slideLayout" Target="../slideLayouts/slideLayout31.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82" Type="http://schemas.openxmlformats.org/officeDocument/2006/relationships/theme" Target="../theme/theme3.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77" Type="http://schemas.openxmlformats.org/officeDocument/2006/relationships/slideLayout" Target="../slideLayouts/slideLayout92.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80" Type="http://schemas.openxmlformats.org/officeDocument/2006/relationships/slideLayout" Target="../slideLayouts/slideLayout95.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67" Type="http://schemas.openxmlformats.org/officeDocument/2006/relationships/slideLayout" Target="../slideLayouts/slideLayout8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83" Type="http://schemas.openxmlformats.org/officeDocument/2006/relationships/image" Target="../media/image5.emf"/><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81" Type="http://schemas.openxmlformats.org/officeDocument/2006/relationships/slideLayout" Target="../slideLayouts/slideLayout9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AF36B0-8614-C949-A0DA-EC52B912845D}"/>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1" b="24274"/>
          <a:stretch/>
        </p:blipFill>
        <p:spPr>
          <a:xfrm>
            <a:off x="-64008" y="-54864"/>
            <a:ext cx="12323064" cy="6973824"/>
          </a:xfrm>
          <a:prstGeom prst="rect">
            <a:avLst/>
          </a:prstGeom>
        </p:spPr>
      </p:pic>
      <p:sp>
        <p:nvSpPr>
          <p:cNvPr id="2" name="Title Placeholder 1">
            <a:extLst>
              <a:ext uri="{FF2B5EF4-FFF2-40B4-BE49-F238E27FC236}">
                <a16:creationId xmlns:a16="http://schemas.microsoft.com/office/drawing/2014/main" id="{A6D9C7FD-1C53-13F4-D0EF-52D46E651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829009-BF90-2012-83AD-40C7DEDD8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529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FA3F4-852C-535C-49C9-6EFF3002145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3881" b="47598"/>
          <a:stretch/>
        </p:blipFill>
        <p:spPr>
          <a:xfrm>
            <a:off x="-64314" y="-60960"/>
            <a:ext cx="12368074" cy="7002780"/>
          </a:xfrm>
          <a:prstGeom prst="rect">
            <a:avLst/>
          </a:prstGeom>
        </p:spPr>
      </p:pic>
      <p:sp>
        <p:nvSpPr>
          <p:cNvPr id="2" name="Title Placeholder 1">
            <a:extLst>
              <a:ext uri="{FF2B5EF4-FFF2-40B4-BE49-F238E27FC236}">
                <a16:creationId xmlns:a16="http://schemas.microsoft.com/office/drawing/2014/main" id="{A6D9C7FD-1C53-13F4-D0EF-52D46E651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829009-BF90-2012-83AD-40C7DEDD8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2474494"/>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4826359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 id="2147483722" r:id="rId57"/>
    <p:sldLayoutId id="2147483723" r:id="rId58"/>
    <p:sldLayoutId id="2147483724" r:id="rId59"/>
    <p:sldLayoutId id="2147483725" r:id="rId60"/>
    <p:sldLayoutId id="2147483726" r:id="rId61"/>
    <p:sldLayoutId id="2147483727" r:id="rId62"/>
    <p:sldLayoutId id="2147483728" r:id="rId63"/>
    <p:sldLayoutId id="2147483729" r:id="rId64"/>
    <p:sldLayoutId id="2147483730" r:id="rId65"/>
    <p:sldLayoutId id="2147483731" r:id="rId66"/>
    <p:sldLayoutId id="2147483732" r:id="rId67"/>
    <p:sldLayoutId id="2147483733" r:id="rId68"/>
    <p:sldLayoutId id="2147483734" r:id="rId69"/>
    <p:sldLayoutId id="2147483735" r:id="rId70"/>
    <p:sldLayoutId id="2147483736" r:id="rId71"/>
    <p:sldLayoutId id="2147483737" r:id="rId72"/>
    <p:sldLayoutId id="2147483738" r:id="rId73"/>
    <p:sldLayoutId id="2147483739" r:id="rId74"/>
    <p:sldLayoutId id="2147483740" r:id="rId75"/>
    <p:sldLayoutId id="2147483741" r:id="rId76"/>
    <p:sldLayoutId id="2147483742" r:id="rId77"/>
    <p:sldLayoutId id="2147483743" r:id="rId78"/>
    <p:sldLayoutId id="2147483744" r:id="rId79"/>
    <p:sldLayoutId id="2147483745" r:id="rId80"/>
    <p:sldLayoutId id="2147483746"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92.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93.xml"/><Relationship Id="rId5" Type="http://schemas.openxmlformats.org/officeDocument/2006/relationships/image" Target="../media/image52.png"/><Relationship Id="rId4" Type="http://schemas.openxmlformats.org/officeDocument/2006/relationships/image" Target="../media/image4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2.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keda.sh/" TargetMode="External"/><Relationship Id="rId7" Type="http://schemas.openxmlformats.org/officeDocument/2006/relationships/image" Target="../media/image58.tiff"/><Relationship Id="rId2" Type="http://schemas.openxmlformats.org/officeDocument/2006/relationships/notesSlide" Target="../notesSlides/notesSlide20.xml"/><Relationship Id="rId1" Type="http://schemas.openxmlformats.org/officeDocument/2006/relationships/slideLayout" Target="../slideLayouts/slideLayout57.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hyperlink" Target="https://dapr.io/" TargetMode="External"/><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9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9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92.xml"/><Relationship Id="rId4" Type="http://schemas.openxmlformats.org/officeDocument/2006/relationships/image" Target="../media/image6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svg"/><Relationship Id="rId3" Type="http://schemas.microsoft.com/office/2018/10/relationships/comments" Target="../comments/modernComment_7FFFC9F3_246EB6EE.xml"/><Relationship Id="rId21" Type="http://schemas.openxmlformats.org/officeDocument/2006/relationships/image" Target="../media/image81.png"/><Relationship Id="rId7" Type="http://schemas.openxmlformats.org/officeDocument/2006/relationships/image" Target="../media/image56.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28.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57.xml"/><Relationship Id="rId6" Type="http://schemas.openxmlformats.org/officeDocument/2006/relationships/hyperlink" Target="https://dapr.io/" TargetMode="External"/><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8.sv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7.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9.xml"/><Relationship Id="rId1" Type="http://schemas.openxmlformats.org/officeDocument/2006/relationships/slideLayout" Target="../slideLayouts/slideLayout58.xml"/><Relationship Id="rId4" Type="http://schemas.openxmlformats.org/officeDocument/2006/relationships/hyperlink" Target="https://github.com/willvelida/aca-productsto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50.xml"/><Relationship Id="rId4" Type="http://schemas.openxmlformats.org/officeDocument/2006/relationships/image" Target="../media/image42.svg"/></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azure/container-apps/samples" TargetMode="External"/><Relationship Id="rId7" Type="http://schemas.openxmlformats.org/officeDocument/2006/relationships/hyperlink" Target="https://keda.sh/" TargetMode="External"/><Relationship Id="rId2" Type="http://schemas.openxmlformats.org/officeDocument/2006/relationships/hyperlink" Target="https://learn.microsoft.com/en-us/azure/container-apps/" TargetMode="External"/><Relationship Id="rId1" Type="http://schemas.openxmlformats.org/officeDocument/2006/relationships/slideLayout" Target="../slideLayouts/slideLayout49.xml"/><Relationship Id="rId6" Type="http://schemas.openxmlformats.org/officeDocument/2006/relationships/hyperlink" Target="https://dapr.io/" TargetMode="External"/><Relationship Id="rId5" Type="http://schemas.openxmlformats.org/officeDocument/2006/relationships/hyperlink" Target="https://github.com/Azure/aca-dotnet-workshop" TargetMode="External"/><Relationship Id="rId4" Type="http://schemas.openxmlformats.org/officeDocument/2006/relationships/hyperlink" Target="https://github.com/willvelida/aca-productstor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92.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92.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9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B3B-2377-23B5-78F9-0DF9438B0FFE}"/>
              </a:ext>
            </a:extLst>
          </p:cNvPr>
          <p:cNvSpPr>
            <a:spLocks noGrp="1"/>
          </p:cNvSpPr>
          <p:nvPr>
            <p:ph type="ctrTitle"/>
          </p:nvPr>
        </p:nvSpPr>
        <p:spPr/>
        <p:txBody>
          <a:bodyPr>
            <a:noAutofit/>
          </a:bodyPr>
          <a:lstStyle/>
          <a:p>
            <a:r>
              <a:rPr lang="en-US" sz="4000" dirty="0"/>
              <a:t>Developing and Deploying Containers and Microservices with Azure Container Apps</a:t>
            </a:r>
          </a:p>
        </p:txBody>
      </p:sp>
      <p:sp>
        <p:nvSpPr>
          <p:cNvPr id="3" name="Subtitle 2">
            <a:extLst>
              <a:ext uri="{FF2B5EF4-FFF2-40B4-BE49-F238E27FC236}">
                <a16:creationId xmlns:a16="http://schemas.microsoft.com/office/drawing/2014/main" id="{DFC388A0-B349-9026-CA13-06346D88DEB9}"/>
              </a:ext>
            </a:extLst>
          </p:cNvPr>
          <p:cNvSpPr>
            <a:spLocks noGrp="1"/>
          </p:cNvSpPr>
          <p:nvPr>
            <p:ph type="subTitle" idx="1"/>
          </p:nvPr>
        </p:nvSpPr>
        <p:spPr/>
        <p:txBody>
          <a:bodyPr/>
          <a:lstStyle/>
          <a:p>
            <a:r>
              <a:rPr lang="en-US" dirty="0"/>
              <a:t>Will Velida</a:t>
            </a:r>
          </a:p>
          <a:p>
            <a:r>
              <a:rPr lang="en-US" dirty="0"/>
              <a:t>Engineer @ Microsoft</a:t>
            </a:r>
          </a:p>
          <a:p>
            <a:r>
              <a:rPr lang="en-US" dirty="0"/>
              <a:t>@willvelida</a:t>
            </a:r>
          </a:p>
        </p:txBody>
      </p:sp>
    </p:spTree>
    <p:extLst>
      <p:ext uri="{BB962C8B-B14F-4D97-AF65-F5344CB8AC3E}">
        <p14:creationId xmlns:p14="http://schemas.microsoft.com/office/powerpoint/2010/main" val="4020471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 source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081041" y="447807"/>
            <a:ext cx="2029917" cy="57554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Focus on apps, not infrastructure</a:t>
            </a:r>
          </a:p>
          <a:p>
            <a:pPr marL="0" marR="0" lvl="0" indent="0" algn="ctr" defTabSz="896302" rtl="0" eaLnBrk="1" fontAlgn="auto" latinLnBrk="0" hangingPunct="1">
              <a:lnSpc>
                <a:spcPct val="90000"/>
              </a:lnSpc>
              <a:spcBef>
                <a:spcPts val="0"/>
              </a:spcBef>
              <a:spcAft>
                <a:spcPts val="576"/>
              </a:spcAft>
              <a:buClrTx/>
              <a:buSzTx/>
              <a:buFontTx/>
              <a:buNone/>
              <a:tabLst/>
              <a:defRPr/>
            </a:pPr>
            <a:endPar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Scale dynamically based on events</a:t>
            </a:r>
          </a:p>
        </p:txBody>
      </p:sp>
      <p:grpSp>
        <p:nvGrpSpPr>
          <p:cNvPr id="23" name="Group 22">
            <a:extLst>
              <a:ext uri="{FF2B5EF4-FFF2-40B4-BE49-F238E27FC236}">
                <a16:creationId xmlns:a16="http://schemas.microsoft.com/office/drawing/2014/main" id="{6826A57C-F6D0-BFF7-8BE0-FA68C84CBFEE}"/>
              </a:ext>
            </a:extLst>
          </p:cNvPr>
          <p:cNvGrpSpPr/>
          <p:nvPr/>
        </p:nvGrpSpPr>
        <p:grpSpPr>
          <a:xfrm>
            <a:off x="1182305" y="2580151"/>
            <a:ext cx="5010921" cy="1989510"/>
            <a:chOff x="6677007" y="3275111"/>
            <a:chExt cx="5010921" cy="1989510"/>
          </a:xfrm>
        </p:grpSpPr>
        <p:sp>
          <p:nvSpPr>
            <p:cNvPr id="24" name="TextBox 23">
              <a:extLst>
                <a:ext uri="{FF2B5EF4-FFF2-40B4-BE49-F238E27FC236}">
                  <a16:creationId xmlns:a16="http://schemas.microsoft.com/office/drawing/2014/main" id="{0F28D998-E7A5-A3A7-1843-EFAA8C0CD71E}"/>
                </a:ext>
              </a:extLst>
            </p:cNvPr>
            <p:cNvSpPr txBox="1"/>
            <p:nvPr/>
          </p:nvSpPr>
          <p:spPr>
            <a:xfrm>
              <a:off x="7030242" y="3310629"/>
              <a:ext cx="4657686" cy="19184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Serverless autoscale based on HTTP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requests, KEDA event scale triggers,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or CPU and Memory</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Declarative scaling rules eliminate the need to manage complex infrastructure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Scale to 0 and pay per use by second</a:t>
              </a:r>
            </a:p>
          </p:txBody>
        </p:sp>
        <p:sp>
          <p:nvSpPr>
            <p:cNvPr id="25" name="TextBox 24">
              <a:extLst>
                <a:ext uri="{FF2B5EF4-FFF2-40B4-BE49-F238E27FC236}">
                  <a16:creationId xmlns:a16="http://schemas.microsoft.com/office/drawing/2014/main" id="{17EF3341-7D1B-DEFE-8ABE-3751FD2DF91B}"/>
                </a:ext>
              </a:extLst>
            </p:cNvPr>
            <p:cNvSpPr txBox="1"/>
            <p:nvPr/>
          </p:nvSpPr>
          <p:spPr>
            <a:xfrm>
              <a:off x="6697354" y="327511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543C71D0-BD44-075E-549C-99A975F97F40}"/>
                </a:ext>
              </a:extLst>
            </p:cNvPr>
            <p:cNvSpPr txBox="1"/>
            <p:nvPr/>
          </p:nvSpPr>
          <p:spPr>
            <a:xfrm>
              <a:off x="6681208" y="4269866"/>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8D4BDCC9-8C71-16E6-421F-DD0F2B930AA8}"/>
                </a:ext>
              </a:extLst>
            </p:cNvPr>
            <p:cNvSpPr txBox="1"/>
            <p:nvPr/>
          </p:nvSpPr>
          <p:spPr>
            <a:xfrm>
              <a:off x="6677007" y="4956844"/>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
        <p:nvSpPr>
          <p:cNvPr id="28" name="Title 3">
            <a:extLst>
              <a:ext uri="{FF2B5EF4-FFF2-40B4-BE49-F238E27FC236}">
                <a16:creationId xmlns:a16="http://schemas.microsoft.com/office/drawing/2014/main" id="{CBA04B0D-5001-F0D6-2C23-F8770CBD00AF}"/>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Scale dynamically based on events</a:t>
            </a:r>
          </a:p>
        </p:txBody>
      </p:sp>
      <p:pic>
        <p:nvPicPr>
          <p:cNvPr id="29" name="Picture 28">
            <a:extLst>
              <a:ext uri="{FF2B5EF4-FFF2-40B4-BE49-F238E27FC236}">
                <a16:creationId xmlns:a16="http://schemas.microsoft.com/office/drawing/2014/main" id="{2184156D-9CC7-A17C-8965-676B6291867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30" name="Picture 29">
            <a:extLst>
              <a:ext uri="{FF2B5EF4-FFF2-40B4-BE49-F238E27FC236}">
                <a16:creationId xmlns:a16="http://schemas.microsoft.com/office/drawing/2014/main" id="{3615A7F8-04E8-4B71-265E-A92553A1C6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79016" y="1797576"/>
            <a:ext cx="5649320" cy="3178260"/>
          </a:xfrm>
          <a:prstGeom prst="rect">
            <a:avLst/>
          </a:prstGeom>
        </p:spPr>
      </p:pic>
    </p:spTree>
    <p:extLst>
      <p:ext uri="{BB962C8B-B14F-4D97-AF65-F5344CB8AC3E}">
        <p14:creationId xmlns:p14="http://schemas.microsoft.com/office/powerpoint/2010/main" val="238061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AF67-4695-3F29-5B5A-7FE79091B7C6}"/>
              </a:ext>
            </a:extLst>
          </p:cNvPr>
          <p:cNvSpPr>
            <a:spLocks noGrp="1"/>
          </p:cNvSpPr>
          <p:nvPr>
            <p:ph type="title"/>
          </p:nvPr>
        </p:nvSpPr>
        <p:spPr/>
        <p:txBody>
          <a:bodyPr/>
          <a:lstStyle/>
          <a:p>
            <a:r>
              <a:rPr lang="en-US" dirty="0"/>
              <a:t>What can we build with Container Apps?</a:t>
            </a:r>
          </a:p>
        </p:txBody>
      </p:sp>
    </p:spTree>
    <p:extLst>
      <p:ext uri="{BB962C8B-B14F-4D97-AF65-F5344CB8AC3E}">
        <p14:creationId xmlns:p14="http://schemas.microsoft.com/office/powerpoint/2010/main" val="366360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Microservices architecture with the option to integrate with </a:t>
              </a:r>
              <a:r>
                <a:rPr kumimoji="0" lang="en-US" sz="1200" b="0" i="0" u="none" strike="noStrike" kern="1200" cap="none" spc="0" normalizeH="0" baseline="0" noProof="0" err="1">
                  <a:ln w="0"/>
                  <a:solidFill>
                    <a:srgbClr val="FFFFFF"/>
                  </a:solidFill>
                  <a:effectLst/>
                  <a:uLnTx/>
                  <a:uFillTx/>
                  <a:latin typeface="Segoe UI"/>
                  <a:ea typeface="+mn-ea"/>
                  <a:cs typeface="Segoe UI Semibold" panose="020B0702040204020203" pitchFamily="34" charset="0"/>
                </a:rPr>
                <a:t>Dapr</a:t>
              </a:r>
              <a:endPar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endParaRP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35534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8359" y="1649738"/>
            <a:ext cx="782999" cy="78299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How does ACA compare to AKS?</a:t>
            </a:r>
            <a:endParaRPr lang="en-US" sz="3600" b="1" spc="-50">
              <a:gradFill>
                <a:gsLst>
                  <a:gs pos="0">
                    <a:srgbClr val="50E6FF"/>
                  </a:gs>
                  <a:gs pos="100000">
                    <a:srgbClr val="8661C5"/>
                  </a:gs>
                </a:gsLst>
                <a:lin ang="2700000" scaled="1"/>
              </a:gradFill>
              <a:latin typeface="Segoe UI Semibold"/>
            </a:endParaRP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2514191" y="2627895"/>
            <a:ext cx="0" cy="392613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6934480" y="2620516"/>
            <a:ext cx="0" cy="392443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579037" y="6544955"/>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675912" y="3439549"/>
            <a:ext cx="4432809"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Upstream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Provides a set of cluster extensions and add-ons for operators to enable OSS components in-cluster including Dapr, KEDA, Open Service Mesh, GitOps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KEDA: managed, event-driven autoscale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Operators deploy node-based AKS clusters using Azure Portal, CLI or Infrastructure-as-Code templates (IaC)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as individual Container Apps using Azure Portal, CLI or IaC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3967499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9864-BC93-939F-2C49-93571AE260D1}"/>
              </a:ext>
            </a:extLst>
          </p:cNvPr>
          <p:cNvSpPr>
            <a:spLocks noGrp="1"/>
          </p:cNvSpPr>
          <p:nvPr>
            <p:ph type="title"/>
          </p:nvPr>
        </p:nvSpPr>
        <p:spPr/>
        <p:txBody>
          <a:bodyPr/>
          <a:lstStyle/>
          <a:p>
            <a:r>
              <a:rPr lang="en-US" dirty="0"/>
              <a:t>Let’s dive a little deeper</a:t>
            </a:r>
          </a:p>
        </p:txBody>
      </p:sp>
    </p:spTree>
    <p:extLst>
      <p:ext uri="{BB962C8B-B14F-4D97-AF65-F5344CB8AC3E}">
        <p14:creationId xmlns:p14="http://schemas.microsoft.com/office/powerpoint/2010/main" val="39980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157B4A5-67BA-48D1-A9AA-006CD82B5AE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Environments</a:t>
            </a:r>
          </a:p>
        </p:txBody>
      </p:sp>
      <p:sp>
        <p:nvSpPr>
          <p:cNvPr id="6" name="Content Placeholder 3">
            <a:extLst>
              <a:ext uri="{FF2B5EF4-FFF2-40B4-BE49-F238E27FC236}">
                <a16:creationId xmlns:a16="http://schemas.microsoft.com/office/drawing/2014/main" id="{2DB54DCF-8853-4D2C-B0B0-9D1129C7E210}"/>
              </a:ext>
            </a:extLst>
          </p:cNvPr>
          <p:cNvSpPr txBox="1">
            <a:spLocks/>
          </p:cNvSpPr>
          <p:nvPr/>
        </p:nvSpPr>
        <p:spPr>
          <a:xfrm>
            <a:off x="596901" y="2573338"/>
            <a:ext cx="3612894"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Environments define an isolation and observability boundary around a collection of container apps deployed in the same virtual network</a:t>
            </a:r>
          </a:p>
        </p:txBody>
      </p:sp>
      <p:sp>
        <p:nvSpPr>
          <p:cNvPr id="7" name="Rectangle 6">
            <a:extLst>
              <a:ext uri="{FF2B5EF4-FFF2-40B4-BE49-F238E27FC236}">
                <a16:creationId xmlns:a16="http://schemas.microsoft.com/office/drawing/2014/main" id="{936BC9E8-4EE6-43D5-BB41-08396F83782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3">
            <a:extLst>
              <a:ext uri="{FF2B5EF4-FFF2-40B4-BE49-F238E27FC236}">
                <a16:creationId xmlns:a16="http://schemas.microsoft.com/office/drawing/2014/main" id="{48F29584-BD4D-48D2-AF5B-17C78A8883B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1" name="Rectangle 10">
            <a:extLst>
              <a:ext uri="{FF2B5EF4-FFF2-40B4-BE49-F238E27FC236}">
                <a16:creationId xmlns:a16="http://schemas.microsoft.com/office/drawing/2014/main" id="{1469FE78-78C0-4163-A7AB-6B27F7E9FA7B}"/>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396D835-E12D-4EDA-8DC9-5F6BDC4B1FDF}"/>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BEE8A887-D74C-4FD7-A3EB-74CA01BC10D2}"/>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7" name="Rectangle 16">
            <a:extLst>
              <a:ext uri="{FF2B5EF4-FFF2-40B4-BE49-F238E27FC236}">
                <a16:creationId xmlns:a16="http://schemas.microsoft.com/office/drawing/2014/main" id="{2B281052-532B-483A-BD2F-AD81FB0AE7F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D003564F-1EF3-48BC-BDF8-DED15DD7F86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9" name="Rectangle 18">
            <a:extLst>
              <a:ext uri="{FF2B5EF4-FFF2-40B4-BE49-F238E27FC236}">
                <a16:creationId xmlns:a16="http://schemas.microsoft.com/office/drawing/2014/main" id="{D6B2740C-C7B3-4530-BE00-847EE37573D2}"/>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itle 3">
            <a:extLst>
              <a:ext uri="{FF2B5EF4-FFF2-40B4-BE49-F238E27FC236}">
                <a16:creationId xmlns:a16="http://schemas.microsoft.com/office/drawing/2014/main" id="{6A5FA703-A17E-45F1-A605-8D1BBCDD7AC7}"/>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DEB05152-98C7-48DA-B2D0-3DD1C2626D4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itle 3">
            <a:extLst>
              <a:ext uri="{FF2B5EF4-FFF2-40B4-BE49-F238E27FC236}">
                <a16:creationId xmlns:a16="http://schemas.microsoft.com/office/drawing/2014/main" id="{005BB039-DDEF-46E7-9EDA-8FE1323AE396}"/>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2" name="Rectangle: Rounded Corners 31">
            <a:extLst>
              <a:ext uri="{FF2B5EF4-FFF2-40B4-BE49-F238E27FC236}">
                <a16:creationId xmlns:a16="http://schemas.microsoft.com/office/drawing/2014/main" id="{0B8D649F-2765-4B0D-98B1-183F8ED1745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C93BA01B-9898-4A64-8469-0A67AF043610}"/>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4" name="Rectangle: Rounded Corners 33" descr="Containers">
            <a:extLst>
              <a:ext uri="{FF2B5EF4-FFF2-40B4-BE49-F238E27FC236}">
                <a16:creationId xmlns:a16="http://schemas.microsoft.com/office/drawing/2014/main" id="{5C51C18C-19D7-402A-96B4-8FAECC865AB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2" name="Rectangle: Rounded Corners 41">
            <a:extLst>
              <a:ext uri="{FF2B5EF4-FFF2-40B4-BE49-F238E27FC236}">
                <a16:creationId xmlns:a16="http://schemas.microsoft.com/office/drawing/2014/main" id="{7807EC7D-1936-4842-A5FF-16F39C608D8A}"/>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28C93A86-88BD-4731-9A9B-8D8D1D820EDF}"/>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descr="Containers">
            <a:extLst>
              <a:ext uri="{FF2B5EF4-FFF2-40B4-BE49-F238E27FC236}">
                <a16:creationId xmlns:a16="http://schemas.microsoft.com/office/drawing/2014/main" id="{64881975-CB13-437E-8C69-F5B7F920C160}"/>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7" name="Title 3">
            <a:extLst>
              <a:ext uri="{FF2B5EF4-FFF2-40B4-BE49-F238E27FC236}">
                <a16:creationId xmlns:a16="http://schemas.microsoft.com/office/drawing/2014/main" id="{4D52DDC1-0A01-41D2-AB4D-AAC3E23F7E58}"/>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48" name="Rectangle 47">
            <a:extLst>
              <a:ext uri="{FF2B5EF4-FFF2-40B4-BE49-F238E27FC236}">
                <a16:creationId xmlns:a16="http://schemas.microsoft.com/office/drawing/2014/main" id="{AD01FB34-E681-46BD-A32A-453B17789DF7}"/>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2A52BAD-E308-4012-B271-2E7AC86D73DC}"/>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Title 3">
            <a:extLst>
              <a:ext uri="{FF2B5EF4-FFF2-40B4-BE49-F238E27FC236}">
                <a16:creationId xmlns:a16="http://schemas.microsoft.com/office/drawing/2014/main" id="{9AE6A524-FDAF-4FC6-8A13-3A732C37F6C5}"/>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1" name="Rectangle 50">
            <a:extLst>
              <a:ext uri="{FF2B5EF4-FFF2-40B4-BE49-F238E27FC236}">
                <a16:creationId xmlns:a16="http://schemas.microsoft.com/office/drawing/2014/main" id="{20287FAE-375C-47DB-ACEA-10EA1E23A604}"/>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7B015610-AAE3-4EF7-993C-9DF6E5863BC3}"/>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53" name="Rectangle 52">
            <a:extLst>
              <a:ext uri="{FF2B5EF4-FFF2-40B4-BE49-F238E27FC236}">
                <a16:creationId xmlns:a16="http://schemas.microsoft.com/office/drawing/2014/main" id="{1111589A-174A-43AD-B231-849223FC24B3}"/>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itle 3">
            <a:extLst>
              <a:ext uri="{FF2B5EF4-FFF2-40B4-BE49-F238E27FC236}">
                <a16:creationId xmlns:a16="http://schemas.microsoft.com/office/drawing/2014/main" id="{6E04DF0B-0980-42AB-A4D5-428E6193C2D4}"/>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55" name="Rectangle 54">
            <a:extLst>
              <a:ext uri="{FF2B5EF4-FFF2-40B4-BE49-F238E27FC236}">
                <a16:creationId xmlns:a16="http://schemas.microsoft.com/office/drawing/2014/main" id="{92147C59-169C-4D87-9919-626B702FD5C2}"/>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itle 3">
            <a:extLst>
              <a:ext uri="{FF2B5EF4-FFF2-40B4-BE49-F238E27FC236}">
                <a16:creationId xmlns:a16="http://schemas.microsoft.com/office/drawing/2014/main" id="{B87B8B2B-5207-4F7C-9A9E-78DEF3A938BE}"/>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62" name="Rectangle: Rounded Corners 61">
            <a:extLst>
              <a:ext uri="{FF2B5EF4-FFF2-40B4-BE49-F238E27FC236}">
                <a16:creationId xmlns:a16="http://schemas.microsoft.com/office/drawing/2014/main" id="{9BC555D9-EBD4-4D38-A21A-033243EA88B2}"/>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D717D3B-2D74-477A-B27A-B05DF41DA0CA}"/>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80717E6F-D1AC-491C-8FEB-D3B1CA954432}"/>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9" name="Rectangle: Rounded Corners 58">
            <a:extLst>
              <a:ext uri="{FF2B5EF4-FFF2-40B4-BE49-F238E27FC236}">
                <a16:creationId xmlns:a16="http://schemas.microsoft.com/office/drawing/2014/main" id="{03036CF4-8BC4-4D03-A4A3-97313FA3D887}"/>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0946E3F6-DA7A-45DD-8E84-90762E36B9AD}"/>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329EB1E2-6E7D-4E0B-AD17-C07E4980BADF}"/>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0" name="Title 3">
            <a:extLst>
              <a:ext uri="{FF2B5EF4-FFF2-40B4-BE49-F238E27FC236}">
                <a16:creationId xmlns:a16="http://schemas.microsoft.com/office/drawing/2014/main" id="{DBE9B737-6C56-43A6-8CB6-C6B22ABCF62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a:rPr>
              <a:t>(virtual network boundary)</a:t>
            </a:r>
          </a:p>
        </p:txBody>
      </p:sp>
    </p:spTree>
    <p:extLst>
      <p:ext uri="{BB962C8B-B14F-4D97-AF65-F5344CB8AC3E}">
        <p14:creationId xmlns:p14="http://schemas.microsoft.com/office/powerpoint/2010/main" val="6759728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 Apps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84665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 Container App hosts a single, independent microservice and includes its desired state configuration </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16" name="Title 3">
            <a:extLst>
              <a:ext uri="{FF2B5EF4-FFF2-40B4-BE49-F238E27FC236}">
                <a16:creationId xmlns:a16="http://schemas.microsoft.com/office/drawing/2014/main" id="{A6C14C81-E212-6B21-81C4-137FE0AC0CB9}"/>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9" name="Rectangle 18">
            <a:extLst>
              <a:ext uri="{FF2B5EF4-FFF2-40B4-BE49-F238E27FC236}">
                <a16:creationId xmlns:a16="http://schemas.microsoft.com/office/drawing/2014/main" id="{C59174C8-0D68-6987-D002-40A0E67BDFEE}"/>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C3590DA-3743-B033-27B8-00D705791EE5}"/>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D5A1B20B-701D-B14C-5FFD-1EEA1BD65E1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8" name="Rectangle 37">
            <a:extLst>
              <a:ext uri="{FF2B5EF4-FFF2-40B4-BE49-F238E27FC236}">
                <a16:creationId xmlns:a16="http://schemas.microsoft.com/office/drawing/2014/main" id="{63C37CF5-3C09-D06C-B3CF-19DA4253163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itle 3">
            <a:extLst>
              <a:ext uri="{FF2B5EF4-FFF2-40B4-BE49-F238E27FC236}">
                <a16:creationId xmlns:a16="http://schemas.microsoft.com/office/drawing/2014/main" id="{EB173C36-DDF9-E528-3AA2-7CAE94460B1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5" name="Rectangle 64">
            <a:extLst>
              <a:ext uri="{FF2B5EF4-FFF2-40B4-BE49-F238E27FC236}">
                <a16:creationId xmlns:a16="http://schemas.microsoft.com/office/drawing/2014/main" id="{5873DB66-68C2-48DD-0F64-37ECCA8B26DA}"/>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itle 3">
            <a:extLst>
              <a:ext uri="{FF2B5EF4-FFF2-40B4-BE49-F238E27FC236}">
                <a16:creationId xmlns:a16="http://schemas.microsoft.com/office/drawing/2014/main" id="{451A7B50-C607-2B62-9B4C-9012919F662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9" name="Rectangle 68">
            <a:extLst>
              <a:ext uri="{FF2B5EF4-FFF2-40B4-BE49-F238E27FC236}">
                <a16:creationId xmlns:a16="http://schemas.microsoft.com/office/drawing/2014/main" id="{3A39DF56-B068-B52E-2707-86F1F1C39E2E}"/>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Title 3">
            <a:extLst>
              <a:ext uri="{FF2B5EF4-FFF2-40B4-BE49-F238E27FC236}">
                <a16:creationId xmlns:a16="http://schemas.microsoft.com/office/drawing/2014/main" id="{1BD7D2DD-36D9-A692-1984-13F65A1641E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73" name="Rectangle: Rounded Corners 31">
            <a:extLst>
              <a:ext uri="{FF2B5EF4-FFF2-40B4-BE49-F238E27FC236}">
                <a16:creationId xmlns:a16="http://schemas.microsoft.com/office/drawing/2014/main" id="{A5E858A5-6E75-15E8-916B-0CA80113836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5" name="Rectangle: Rounded Corners 32">
            <a:extLst>
              <a:ext uri="{FF2B5EF4-FFF2-40B4-BE49-F238E27FC236}">
                <a16:creationId xmlns:a16="http://schemas.microsoft.com/office/drawing/2014/main" id="{156C502A-E7EC-F976-7659-E4FAEF256B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33" descr="Containers">
            <a:extLst>
              <a:ext uri="{FF2B5EF4-FFF2-40B4-BE49-F238E27FC236}">
                <a16:creationId xmlns:a16="http://schemas.microsoft.com/office/drawing/2014/main" id="{12047F9A-CF78-1998-998E-E169B85002F8}"/>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9" name="Rectangle: Rounded Corners 41">
            <a:extLst>
              <a:ext uri="{FF2B5EF4-FFF2-40B4-BE49-F238E27FC236}">
                <a16:creationId xmlns:a16="http://schemas.microsoft.com/office/drawing/2014/main" id="{39BC8F3E-7823-0D52-AC35-87F9E521C44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1" name="Rectangle: Rounded Corners 42">
            <a:extLst>
              <a:ext uri="{FF2B5EF4-FFF2-40B4-BE49-F238E27FC236}">
                <a16:creationId xmlns:a16="http://schemas.microsoft.com/office/drawing/2014/main" id="{76274F76-40D3-D3C9-9C2B-6B85FE2537CB}"/>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43" descr="Containers">
            <a:extLst>
              <a:ext uri="{FF2B5EF4-FFF2-40B4-BE49-F238E27FC236}">
                <a16:creationId xmlns:a16="http://schemas.microsoft.com/office/drawing/2014/main" id="{FD079A2D-3559-9338-2CAD-B6C2AD8B96C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5" name="Title 3">
            <a:extLst>
              <a:ext uri="{FF2B5EF4-FFF2-40B4-BE49-F238E27FC236}">
                <a16:creationId xmlns:a16="http://schemas.microsoft.com/office/drawing/2014/main" id="{AD7D1FEA-4834-F5C0-D31E-DF5E9E9427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7" name="Rectangle 86">
            <a:extLst>
              <a:ext uri="{FF2B5EF4-FFF2-40B4-BE49-F238E27FC236}">
                <a16:creationId xmlns:a16="http://schemas.microsoft.com/office/drawing/2014/main" id="{6D7A0285-4CC4-19E8-EE10-344D2F9E8D13}"/>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12D930BD-12D4-74EE-9854-6D6431AC0ABD}"/>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itle 3">
            <a:extLst>
              <a:ext uri="{FF2B5EF4-FFF2-40B4-BE49-F238E27FC236}">
                <a16:creationId xmlns:a16="http://schemas.microsoft.com/office/drawing/2014/main" id="{B288B6FB-B9F7-35AF-102E-3FF86D63B6D4}"/>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3" name="Rectangle 92">
            <a:extLst>
              <a:ext uri="{FF2B5EF4-FFF2-40B4-BE49-F238E27FC236}">
                <a16:creationId xmlns:a16="http://schemas.microsoft.com/office/drawing/2014/main" id="{1DC2D92C-3A81-ED45-8A21-5CF2D6EFD0DE}"/>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5" name="Title 3">
            <a:extLst>
              <a:ext uri="{FF2B5EF4-FFF2-40B4-BE49-F238E27FC236}">
                <a16:creationId xmlns:a16="http://schemas.microsoft.com/office/drawing/2014/main" id="{7437A23C-F609-4C38-3271-A401FC17BC4F}"/>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7" name="Rectangle 96">
            <a:extLst>
              <a:ext uri="{FF2B5EF4-FFF2-40B4-BE49-F238E27FC236}">
                <a16:creationId xmlns:a16="http://schemas.microsoft.com/office/drawing/2014/main" id="{2F87FB59-5C43-D4C0-E1DF-0ABB62B5BE79}"/>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9" name="Title 3">
            <a:extLst>
              <a:ext uri="{FF2B5EF4-FFF2-40B4-BE49-F238E27FC236}">
                <a16:creationId xmlns:a16="http://schemas.microsoft.com/office/drawing/2014/main" id="{1BEAC8B5-19BA-8486-0FFD-9674B4B2DA57}"/>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01" name="Rectangle 100">
            <a:extLst>
              <a:ext uri="{FF2B5EF4-FFF2-40B4-BE49-F238E27FC236}">
                <a16:creationId xmlns:a16="http://schemas.microsoft.com/office/drawing/2014/main" id="{D30D0078-13DD-6980-784A-F6BB8D7E7B00}"/>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 name="Title 3">
            <a:extLst>
              <a:ext uri="{FF2B5EF4-FFF2-40B4-BE49-F238E27FC236}">
                <a16:creationId xmlns:a16="http://schemas.microsoft.com/office/drawing/2014/main" id="{069AD545-3969-919E-8642-BA337A994A7F}"/>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05" name="Rectangle: Rounded Corners 61">
            <a:extLst>
              <a:ext uri="{FF2B5EF4-FFF2-40B4-BE49-F238E27FC236}">
                <a16:creationId xmlns:a16="http://schemas.microsoft.com/office/drawing/2014/main" id="{FD634605-4714-4BE2-5EAE-1C72C374FC17}"/>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7" name="Rectangle: Rounded Corners 62">
            <a:extLst>
              <a:ext uri="{FF2B5EF4-FFF2-40B4-BE49-F238E27FC236}">
                <a16:creationId xmlns:a16="http://schemas.microsoft.com/office/drawing/2014/main" id="{5F34C364-A202-8860-21DC-323404B305C4}"/>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9" name="Rectangle: Rounded Corners 63">
            <a:extLst>
              <a:ext uri="{FF2B5EF4-FFF2-40B4-BE49-F238E27FC236}">
                <a16:creationId xmlns:a16="http://schemas.microsoft.com/office/drawing/2014/main" id="{8FBDE716-5826-F500-D55A-1DBF1BF5B7ED}"/>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1" name="Rectangle: Rounded Corners 58">
            <a:extLst>
              <a:ext uri="{FF2B5EF4-FFF2-40B4-BE49-F238E27FC236}">
                <a16:creationId xmlns:a16="http://schemas.microsoft.com/office/drawing/2014/main" id="{024B7405-7165-B977-2924-B4227E6DF9DD}"/>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3" name="Rectangle: Rounded Corners 59">
            <a:extLst>
              <a:ext uri="{FF2B5EF4-FFF2-40B4-BE49-F238E27FC236}">
                <a16:creationId xmlns:a16="http://schemas.microsoft.com/office/drawing/2014/main" id="{944AA97D-316B-29A5-7101-3974D91CD641}"/>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5" name="Rectangle: Rounded Corners 60">
            <a:extLst>
              <a:ext uri="{FF2B5EF4-FFF2-40B4-BE49-F238E27FC236}">
                <a16:creationId xmlns:a16="http://schemas.microsoft.com/office/drawing/2014/main" id="{EE03C678-AA38-CA91-ADD4-13539B081ACC}"/>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39788731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a:rPr>
              <a:t>Containers in Azure Container Apps can use any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397628"/>
            <a:ext cx="62382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813959" y="2403315"/>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89E-8009-6EC7-CE57-1F1574CC0750}"/>
              </a:ext>
            </a:extLst>
          </p:cNvPr>
          <p:cNvSpPr>
            <a:spLocks noGrp="1"/>
          </p:cNvSpPr>
          <p:nvPr>
            <p:ph type="title"/>
          </p:nvPr>
        </p:nvSpPr>
        <p:spPr/>
        <p:txBody>
          <a:bodyPr/>
          <a:lstStyle/>
          <a:p>
            <a:r>
              <a:rPr lang="en-US" dirty="0"/>
              <a:t>Container App quotas</a:t>
            </a:r>
          </a:p>
        </p:txBody>
      </p:sp>
      <p:graphicFrame>
        <p:nvGraphicFramePr>
          <p:cNvPr id="4" name="Table 4">
            <a:extLst>
              <a:ext uri="{FF2B5EF4-FFF2-40B4-BE49-F238E27FC236}">
                <a16:creationId xmlns:a16="http://schemas.microsoft.com/office/drawing/2014/main" id="{6B160FD1-3203-A8F3-C121-B507626074BD}"/>
              </a:ext>
            </a:extLst>
          </p:cNvPr>
          <p:cNvGraphicFramePr>
            <a:graphicFrameLocks noGrp="1"/>
          </p:cNvGraphicFramePr>
          <p:nvPr>
            <p:extLst>
              <p:ext uri="{D42A27DB-BD31-4B8C-83A1-F6EECF244321}">
                <p14:modId xmlns:p14="http://schemas.microsoft.com/office/powerpoint/2010/main" val="2142225433"/>
              </p:ext>
            </p:extLst>
          </p:nvPr>
        </p:nvGraphicFramePr>
        <p:xfrm>
          <a:off x="628135" y="1624384"/>
          <a:ext cx="10978648" cy="3609231"/>
        </p:xfrm>
        <a:graphic>
          <a:graphicData uri="http://schemas.openxmlformats.org/drawingml/2006/table">
            <a:tbl>
              <a:tblPr firstRow="1" bandRow="1">
                <a:tableStyleId>{5C22544A-7EE6-4342-B048-85BDC9FD1C3A}</a:tableStyleId>
              </a:tblPr>
              <a:tblGrid>
                <a:gridCol w="2744662">
                  <a:extLst>
                    <a:ext uri="{9D8B030D-6E8A-4147-A177-3AD203B41FA5}">
                      <a16:colId xmlns:a16="http://schemas.microsoft.com/office/drawing/2014/main" val="1244350307"/>
                    </a:ext>
                  </a:extLst>
                </a:gridCol>
                <a:gridCol w="2744662">
                  <a:extLst>
                    <a:ext uri="{9D8B030D-6E8A-4147-A177-3AD203B41FA5}">
                      <a16:colId xmlns:a16="http://schemas.microsoft.com/office/drawing/2014/main" val="3782975040"/>
                    </a:ext>
                  </a:extLst>
                </a:gridCol>
                <a:gridCol w="2744662">
                  <a:extLst>
                    <a:ext uri="{9D8B030D-6E8A-4147-A177-3AD203B41FA5}">
                      <a16:colId xmlns:a16="http://schemas.microsoft.com/office/drawing/2014/main" val="3829153545"/>
                    </a:ext>
                  </a:extLst>
                </a:gridCol>
                <a:gridCol w="2744662">
                  <a:extLst>
                    <a:ext uri="{9D8B030D-6E8A-4147-A177-3AD203B41FA5}">
                      <a16:colId xmlns:a16="http://schemas.microsoft.com/office/drawing/2014/main" val="848101808"/>
                    </a:ext>
                  </a:extLst>
                </a:gridCol>
              </a:tblGrid>
              <a:tr h="500901">
                <a:tc>
                  <a:txBody>
                    <a:bodyPr/>
                    <a:lstStyle/>
                    <a:p>
                      <a:r>
                        <a:rPr lang="en-US" sz="2400" dirty="0"/>
                        <a:t>Feature</a:t>
                      </a:r>
                    </a:p>
                  </a:txBody>
                  <a:tcPr marL="123510" marR="123510" marT="61755" marB="61755"/>
                </a:tc>
                <a:tc>
                  <a:txBody>
                    <a:bodyPr/>
                    <a:lstStyle/>
                    <a:p>
                      <a:r>
                        <a:rPr lang="en-US" sz="2400" dirty="0"/>
                        <a:t>Scope</a:t>
                      </a:r>
                    </a:p>
                  </a:txBody>
                  <a:tcPr marL="123510" marR="123510" marT="61755" marB="61755"/>
                </a:tc>
                <a:tc>
                  <a:txBody>
                    <a:bodyPr/>
                    <a:lstStyle/>
                    <a:p>
                      <a:r>
                        <a:rPr lang="en-US" sz="2400" dirty="0"/>
                        <a:t>Default</a:t>
                      </a:r>
                    </a:p>
                  </a:txBody>
                  <a:tcPr marL="123510" marR="123510" marT="61755" marB="61755"/>
                </a:tc>
                <a:tc>
                  <a:txBody>
                    <a:bodyPr/>
                    <a:lstStyle/>
                    <a:p>
                      <a:r>
                        <a:rPr lang="en-US" sz="2400" dirty="0"/>
                        <a:t>Notes</a:t>
                      </a:r>
                    </a:p>
                  </a:txBody>
                  <a:tcPr marL="123510" marR="123510" marT="61755" marB="61755"/>
                </a:tc>
                <a:extLst>
                  <a:ext uri="{0D108BD9-81ED-4DB2-BD59-A6C34878D82A}">
                    <a16:rowId xmlns:a16="http://schemas.microsoft.com/office/drawing/2014/main" val="3668186226"/>
                  </a:ext>
                </a:extLst>
              </a:tr>
              <a:tr h="1605627">
                <a:tc>
                  <a:txBody>
                    <a:bodyPr/>
                    <a:lstStyle/>
                    <a:p>
                      <a:r>
                        <a:rPr lang="en-US" sz="2400" dirty="0"/>
                        <a:t>Environments</a:t>
                      </a:r>
                    </a:p>
                  </a:txBody>
                  <a:tcPr marL="123510" marR="123510" marT="61755" marB="61755"/>
                </a:tc>
                <a:tc>
                  <a:txBody>
                    <a:bodyPr/>
                    <a:lstStyle/>
                    <a:p>
                      <a:r>
                        <a:rPr lang="en-US" sz="2400" dirty="0"/>
                        <a:t>Region</a:t>
                      </a:r>
                    </a:p>
                  </a:txBody>
                  <a:tcPr marL="123510" marR="123510" marT="61755" marB="61755"/>
                </a:tc>
                <a:tc>
                  <a:txBody>
                    <a:bodyPr/>
                    <a:lstStyle/>
                    <a:p>
                      <a:r>
                        <a:rPr lang="en-US" sz="2400" dirty="0"/>
                        <a:t>Up to 15</a:t>
                      </a:r>
                    </a:p>
                  </a:txBody>
                  <a:tcPr marL="123510" marR="123510" marT="61755" marB="61755"/>
                </a:tc>
                <a:tc>
                  <a:txBody>
                    <a:bodyPr/>
                    <a:lstStyle/>
                    <a:p>
                      <a:r>
                        <a:rPr lang="en-US" sz="2400" dirty="0"/>
                        <a:t>Can deploy 15 env x 3 regions = 45 total per subscription</a:t>
                      </a:r>
                    </a:p>
                  </a:txBody>
                  <a:tcPr marL="123510" marR="123510" marT="61755" marB="61755"/>
                </a:tc>
                <a:extLst>
                  <a:ext uri="{0D108BD9-81ED-4DB2-BD59-A6C34878D82A}">
                    <a16:rowId xmlns:a16="http://schemas.microsoft.com/office/drawing/2014/main" val="1191353689"/>
                  </a:ext>
                </a:extLst>
              </a:tr>
              <a:tr h="500901">
                <a:tc>
                  <a:txBody>
                    <a:bodyPr/>
                    <a:lstStyle/>
                    <a:p>
                      <a:r>
                        <a:rPr lang="en-US" sz="2400" dirty="0"/>
                        <a:t>Container Apps</a:t>
                      </a:r>
                    </a:p>
                  </a:txBody>
                  <a:tcPr marL="123510" marR="123510" marT="61755" marB="61755"/>
                </a:tc>
                <a:tc>
                  <a:txBody>
                    <a:bodyPr/>
                    <a:lstStyle/>
                    <a:p>
                      <a:r>
                        <a:rPr lang="en-US" sz="2400" dirty="0"/>
                        <a:t>Environment</a:t>
                      </a:r>
                    </a:p>
                  </a:txBody>
                  <a:tcPr marL="123510" marR="123510" marT="61755" marB="61755"/>
                </a:tc>
                <a:tc>
                  <a:txBody>
                    <a:bodyPr/>
                    <a:lstStyle/>
                    <a:p>
                      <a:r>
                        <a:rPr lang="en-US" sz="2400" dirty="0"/>
                        <a:t>Unlimited!</a:t>
                      </a:r>
                    </a:p>
                  </a:txBody>
                  <a:tcPr marL="123510" marR="123510" marT="61755" marB="61755"/>
                </a:tc>
                <a:tc>
                  <a:txBody>
                    <a:bodyPr/>
                    <a:lstStyle/>
                    <a:p>
                      <a:endParaRPr lang="en-US" sz="2400" dirty="0"/>
                    </a:p>
                  </a:txBody>
                  <a:tcPr marL="123510" marR="123510" marT="61755" marB="61755"/>
                </a:tc>
                <a:extLst>
                  <a:ext uri="{0D108BD9-81ED-4DB2-BD59-A6C34878D82A}">
                    <a16:rowId xmlns:a16="http://schemas.microsoft.com/office/drawing/2014/main" val="1466057131"/>
                  </a:ext>
                </a:extLst>
              </a:tr>
              <a:tr h="500901">
                <a:tc>
                  <a:txBody>
                    <a:bodyPr/>
                    <a:lstStyle/>
                    <a:p>
                      <a:r>
                        <a:rPr lang="en-US" sz="2400" dirty="0"/>
                        <a:t>Revisions</a:t>
                      </a:r>
                    </a:p>
                  </a:txBody>
                  <a:tcPr marL="123510" marR="123510" marT="61755" marB="61755"/>
                </a:tc>
                <a:tc>
                  <a:txBody>
                    <a:bodyPr/>
                    <a:lstStyle/>
                    <a:p>
                      <a:r>
                        <a:rPr lang="en-US" sz="2400" dirty="0"/>
                        <a:t>Container App</a:t>
                      </a:r>
                    </a:p>
                  </a:txBody>
                  <a:tcPr marL="123510" marR="123510" marT="61755" marB="61755"/>
                </a:tc>
                <a:tc>
                  <a:txBody>
                    <a:bodyPr/>
                    <a:lstStyle/>
                    <a:p>
                      <a:r>
                        <a:rPr lang="en-US" sz="2400" dirty="0"/>
                        <a:t>Up to 100</a:t>
                      </a:r>
                    </a:p>
                  </a:txBody>
                  <a:tcPr marL="123510" marR="123510" marT="61755" marB="61755"/>
                </a:tc>
                <a:tc>
                  <a:txBody>
                    <a:bodyPr/>
                    <a:lstStyle/>
                    <a:p>
                      <a:endParaRPr lang="en-US" sz="2400" dirty="0"/>
                    </a:p>
                  </a:txBody>
                  <a:tcPr marL="123510" marR="123510" marT="61755" marB="61755"/>
                </a:tc>
                <a:extLst>
                  <a:ext uri="{0D108BD9-81ED-4DB2-BD59-A6C34878D82A}">
                    <a16:rowId xmlns:a16="http://schemas.microsoft.com/office/drawing/2014/main" val="4074705032"/>
                  </a:ext>
                </a:extLst>
              </a:tr>
              <a:tr h="500901">
                <a:tc>
                  <a:txBody>
                    <a:bodyPr/>
                    <a:lstStyle/>
                    <a:p>
                      <a:r>
                        <a:rPr lang="en-US" sz="2400" dirty="0"/>
                        <a:t>Replicas</a:t>
                      </a:r>
                    </a:p>
                  </a:txBody>
                  <a:tcPr marL="123510" marR="123510" marT="61755" marB="61755"/>
                </a:tc>
                <a:tc>
                  <a:txBody>
                    <a:bodyPr/>
                    <a:lstStyle/>
                    <a:p>
                      <a:r>
                        <a:rPr lang="en-US" sz="2400" dirty="0"/>
                        <a:t>Revision</a:t>
                      </a:r>
                    </a:p>
                  </a:txBody>
                  <a:tcPr marL="123510" marR="123510" marT="61755" marB="61755"/>
                </a:tc>
                <a:tc>
                  <a:txBody>
                    <a:bodyPr/>
                    <a:lstStyle/>
                    <a:p>
                      <a:r>
                        <a:rPr lang="en-US" sz="2400" dirty="0"/>
                        <a:t>300</a:t>
                      </a:r>
                    </a:p>
                  </a:txBody>
                  <a:tcPr marL="123510" marR="123510" marT="61755" marB="61755"/>
                </a:tc>
                <a:tc>
                  <a:txBody>
                    <a:bodyPr/>
                    <a:lstStyle/>
                    <a:p>
                      <a:endParaRPr lang="en-US" sz="2400" dirty="0"/>
                    </a:p>
                  </a:txBody>
                  <a:tcPr marL="123510" marR="123510" marT="61755" marB="61755"/>
                </a:tc>
                <a:extLst>
                  <a:ext uri="{0D108BD9-81ED-4DB2-BD59-A6C34878D82A}">
                    <a16:rowId xmlns:a16="http://schemas.microsoft.com/office/drawing/2014/main" val="568802298"/>
                  </a:ext>
                </a:extLst>
              </a:tr>
            </a:tbl>
          </a:graphicData>
        </a:graphic>
      </p:graphicFrame>
    </p:spTree>
    <p:extLst>
      <p:ext uri="{BB962C8B-B14F-4D97-AF65-F5344CB8AC3E}">
        <p14:creationId xmlns:p14="http://schemas.microsoft.com/office/powerpoint/2010/main" val="12404053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9509-A3C6-107D-2A17-C34FBABC5A29}"/>
              </a:ext>
            </a:extLst>
          </p:cNvPr>
          <p:cNvSpPr>
            <a:spLocks noGrp="1"/>
          </p:cNvSpPr>
          <p:nvPr>
            <p:ph type="title"/>
          </p:nvPr>
        </p:nvSpPr>
        <p:spPr>
          <a:xfrm>
            <a:off x="588263" y="588963"/>
            <a:ext cx="4158362" cy="2535236"/>
          </a:xfrm>
        </p:spPr>
        <p:txBody>
          <a:bodyPr wrap="square" anchor="b">
            <a:normAutofit/>
          </a:bodyPr>
          <a:lstStyle/>
          <a:p>
            <a:r>
              <a:rPr lang="en-US" dirty="0"/>
              <a:t>Multitenancy Patterns: Share all the things!</a:t>
            </a:r>
          </a:p>
        </p:txBody>
      </p:sp>
      <p:sp>
        <p:nvSpPr>
          <p:cNvPr id="5" name="Content Placeholder 4">
            <a:extLst>
              <a:ext uri="{FF2B5EF4-FFF2-40B4-BE49-F238E27FC236}">
                <a16:creationId xmlns:a16="http://schemas.microsoft.com/office/drawing/2014/main" id="{4E086839-9C5A-BB1F-B4B2-461EA33241BA}"/>
              </a:ext>
            </a:extLst>
          </p:cNvPr>
          <p:cNvSpPr>
            <a:spLocks noGrp="1"/>
          </p:cNvSpPr>
          <p:nvPr>
            <p:ph type="body" sz="quarter" idx="10"/>
          </p:nvPr>
        </p:nvSpPr>
        <p:spPr>
          <a:xfrm>
            <a:off x="584200" y="3535540"/>
            <a:ext cx="4162425" cy="2733497"/>
          </a:xfrm>
        </p:spPr>
        <p:txBody>
          <a:bodyPr wrap="square">
            <a:normAutofit/>
          </a:bodyPr>
          <a:lstStyle/>
          <a:p>
            <a:r>
              <a:rPr lang="en-US" dirty="0"/>
              <a:t>All tenants share resources in Container App environment.</a:t>
            </a:r>
          </a:p>
          <a:p>
            <a:r>
              <a:rPr lang="en-US" dirty="0"/>
              <a:t>Cost-efficient, less overhead.</a:t>
            </a:r>
          </a:p>
          <a:p>
            <a:r>
              <a:rPr lang="en-US" dirty="0"/>
              <a:t>Application must have multitenancy awareness.</a:t>
            </a:r>
          </a:p>
          <a:p>
            <a:r>
              <a:rPr lang="en-US" dirty="0"/>
              <a:t>No data or network isolation</a:t>
            </a:r>
          </a:p>
          <a:p>
            <a:r>
              <a:rPr lang="en-US" dirty="0"/>
              <a:t>Noisy neighbor concerns.</a:t>
            </a:r>
          </a:p>
        </p:txBody>
      </p:sp>
      <p:pic>
        <p:nvPicPr>
          <p:cNvPr id="6" name="Picture 2" descr="Diagram that shows a shared Container Apps isolation model. All tenants share a single Container App environment and container apps.">
            <a:extLst>
              <a:ext uri="{FF2B5EF4-FFF2-40B4-BE49-F238E27FC236}">
                <a16:creationId xmlns:a16="http://schemas.microsoft.com/office/drawing/2014/main" id="{5A033D6E-7744-5EA0-A8D5-2FC82287C735}"/>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p:blipFill>
        <p:spPr bwMode="auto">
          <a:xfrm>
            <a:off x="5334000" y="1691841"/>
            <a:ext cx="6858000" cy="347431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160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D7877-2C1B-0968-911F-FC526D90B933}"/>
              </a:ext>
            </a:extLst>
          </p:cNvPr>
          <p:cNvSpPr>
            <a:spLocks noGrp="1"/>
          </p:cNvSpPr>
          <p:nvPr>
            <p:ph type="title"/>
          </p:nvPr>
        </p:nvSpPr>
        <p:spPr/>
        <p:txBody>
          <a:bodyPr/>
          <a:lstStyle/>
          <a:p>
            <a:r>
              <a:rPr lang="en-US" dirty="0"/>
              <a:t>About Me</a:t>
            </a:r>
          </a:p>
        </p:txBody>
      </p:sp>
      <p:pic>
        <p:nvPicPr>
          <p:cNvPr id="7" name="Content Placeholder 6">
            <a:extLst>
              <a:ext uri="{FF2B5EF4-FFF2-40B4-BE49-F238E27FC236}">
                <a16:creationId xmlns:a16="http://schemas.microsoft.com/office/drawing/2014/main" id="{9EDFC3A3-1A22-82FB-29ED-927334F3ABC9}"/>
              </a:ext>
            </a:extLst>
          </p:cNvPr>
          <p:cNvPicPr>
            <a:picLocks noGrp="1" noChangeAspect="1"/>
          </p:cNvPicPr>
          <p:nvPr>
            <p:ph sz="quarter" idx="12"/>
          </p:nvPr>
        </p:nvPicPr>
        <p:blipFill>
          <a:blip r:embed="rId2"/>
          <a:stretch>
            <a:fillRect/>
          </a:stretch>
        </p:blipFill>
        <p:spPr>
          <a:xfrm>
            <a:off x="1285081" y="1947069"/>
            <a:ext cx="3810000" cy="3810000"/>
          </a:xfrm>
          <a:prstGeom prst="rect">
            <a:avLst/>
          </a:prstGeom>
        </p:spPr>
      </p:pic>
      <p:sp>
        <p:nvSpPr>
          <p:cNvPr id="6" name="Content Placeholder 5">
            <a:extLst>
              <a:ext uri="{FF2B5EF4-FFF2-40B4-BE49-F238E27FC236}">
                <a16:creationId xmlns:a16="http://schemas.microsoft.com/office/drawing/2014/main" id="{FB9D51D5-D864-9903-A0D3-79A854AF4927}"/>
              </a:ext>
            </a:extLst>
          </p:cNvPr>
          <p:cNvSpPr>
            <a:spLocks noGrp="1"/>
          </p:cNvSpPr>
          <p:nvPr>
            <p:ph sz="quarter" idx="13"/>
          </p:nvPr>
        </p:nvSpPr>
        <p:spPr>
          <a:xfrm>
            <a:off x="6389688" y="1435100"/>
            <a:ext cx="5219700" cy="3705630"/>
          </a:xfrm>
        </p:spPr>
        <p:txBody>
          <a:bodyPr>
            <a:normAutofit lnSpcReduction="10000"/>
          </a:bodyPr>
          <a:lstStyle/>
          <a:p>
            <a:r>
              <a:rPr lang="en-US" dirty="0"/>
              <a:t>Customer Engineer for Microsoft based in Auckland, New Zealand.</a:t>
            </a:r>
          </a:p>
          <a:p>
            <a:r>
              <a:rPr lang="en-US" dirty="0"/>
              <a:t>Previously Software Engineer and Cloud Architect for 5 years before joining MSFT (Banking, Health and Agricultural).</a:t>
            </a:r>
          </a:p>
          <a:p>
            <a:r>
              <a:rPr lang="en-US" dirty="0"/>
              <a:t>Previously a Data Platform MVP (Cosmos DB), now focused on Cloud Native App Dev.</a:t>
            </a:r>
          </a:p>
          <a:p>
            <a:endParaRPr lang="en-US" dirty="0"/>
          </a:p>
          <a:p>
            <a:endParaRPr lang="en-US" dirty="0"/>
          </a:p>
        </p:txBody>
      </p:sp>
    </p:spTree>
    <p:extLst>
      <p:ext uri="{BB962C8B-B14F-4D97-AF65-F5344CB8AC3E}">
        <p14:creationId xmlns:p14="http://schemas.microsoft.com/office/powerpoint/2010/main" val="38067782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2B90-05A3-AAA0-45DB-82EE18DABD03}"/>
              </a:ext>
            </a:extLst>
          </p:cNvPr>
          <p:cNvSpPr>
            <a:spLocks noGrp="1"/>
          </p:cNvSpPr>
          <p:nvPr>
            <p:ph type="title"/>
          </p:nvPr>
        </p:nvSpPr>
        <p:spPr>
          <a:xfrm>
            <a:off x="588263" y="588963"/>
            <a:ext cx="4158362" cy="2535236"/>
          </a:xfrm>
        </p:spPr>
        <p:txBody>
          <a:bodyPr wrap="square" anchor="b">
            <a:normAutofit/>
          </a:bodyPr>
          <a:lstStyle/>
          <a:p>
            <a:r>
              <a:rPr lang="en-US" dirty="0"/>
              <a:t>Multitenancy Patterns: You get an app, you get an app</a:t>
            </a:r>
          </a:p>
        </p:txBody>
      </p:sp>
      <p:sp>
        <p:nvSpPr>
          <p:cNvPr id="6" name="Content Placeholder 5">
            <a:extLst>
              <a:ext uri="{FF2B5EF4-FFF2-40B4-BE49-F238E27FC236}">
                <a16:creationId xmlns:a16="http://schemas.microsoft.com/office/drawing/2014/main" id="{876AC56F-BBB9-F813-960E-CDC6DBF9BBC0}"/>
              </a:ext>
            </a:extLst>
          </p:cNvPr>
          <p:cNvSpPr>
            <a:spLocks noGrp="1"/>
          </p:cNvSpPr>
          <p:nvPr>
            <p:ph type="body" sz="quarter" idx="10"/>
          </p:nvPr>
        </p:nvSpPr>
        <p:spPr>
          <a:xfrm>
            <a:off x="584200" y="3535540"/>
            <a:ext cx="4162425" cy="2733497"/>
          </a:xfrm>
        </p:spPr>
        <p:txBody>
          <a:bodyPr wrap="square">
            <a:normAutofit/>
          </a:bodyPr>
          <a:lstStyle/>
          <a:p>
            <a:pPr>
              <a:lnSpc>
                <a:spcPct val="90000"/>
              </a:lnSpc>
            </a:pPr>
            <a:r>
              <a:rPr lang="en-US" dirty="0"/>
              <a:t>Cost efficient at the environment level.</a:t>
            </a:r>
          </a:p>
          <a:p>
            <a:pPr>
              <a:lnSpc>
                <a:spcPct val="90000"/>
              </a:lnSpc>
            </a:pPr>
            <a:r>
              <a:rPr lang="en-US" dirty="0"/>
              <a:t>Separation of app deployments and upgrades.</a:t>
            </a:r>
          </a:p>
          <a:p>
            <a:pPr>
              <a:lnSpc>
                <a:spcPct val="90000"/>
              </a:lnSpc>
            </a:pPr>
            <a:r>
              <a:rPr lang="en-US" dirty="0"/>
              <a:t>Resource isolation at Container App level.</a:t>
            </a:r>
          </a:p>
          <a:p>
            <a:pPr>
              <a:lnSpc>
                <a:spcPct val="90000"/>
              </a:lnSpc>
            </a:pPr>
            <a:r>
              <a:rPr lang="en-US" dirty="0"/>
              <a:t>Ensure </a:t>
            </a:r>
            <a:r>
              <a:rPr lang="en-US" dirty="0" err="1"/>
              <a:t>Dapr</a:t>
            </a:r>
            <a:r>
              <a:rPr lang="en-US" dirty="0"/>
              <a:t> components are scoped correctly!</a:t>
            </a:r>
          </a:p>
        </p:txBody>
      </p:sp>
      <p:pic>
        <p:nvPicPr>
          <p:cNvPr id="7" name="Picture 4" descr="Diagram that shows a Container Apps isolation model in which tenant-specific container apps are deployed within a shared Container Apps environment.">
            <a:extLst>
              <a:ext uri="{FF2B5EF4-FFF2-40B4-BE49-F238E27FC236}">
                <a16:creationId xmlns:a16="http://schemas.microsoft.com/office/drawing/2014/main" id="{460CAB6B-BE42-A121-88D6-4A37DD90DD13}"/>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p:blipFill>
        <p:spPr bwMode="auto">
          <a:xfrm>
            <a:off x="5334000" y="1344410"/>
            <a:ext cx="6858000" cy="416918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083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FF2B1-E798-51F3-50D6-0195C6AD603C}"/>
              </a:ext>
            </a:extLst>
          </p:cNvPr>
          <p:cNvSpPr>
            <a:spLocks noGrp="1"/>
          </p:cNvSpPr>
          <p:nvPr>
            <p:ph type="title"/>
          </p:nvPr>
        </p:nvSpPr>
        <p:spPr>
          <a:xfrm>
            <a:off x="588263" y="588963"/>
            <a:ext cx="4158362" cy="2535236"/>
          </a:xfrm>
        </p:spPr>
        <p:txBody>
          <a:bodyPr wrap="square" anchor="b">
            <a:normAutofit/>
          </a:bodyPr>
          <a:lstStyle/>
          <a:p>
            <a:r>
              <a:rPr lang="en-US" dirty="0"/>
              <a:t>Multitenancy Patterns: This is my environment, there are many like it…. </a:t>
            </a:r>
          </a:p>
        </p:txBody>
      </p:sp>
      <p:sp>
        <p:nvSpPr>
          <p:cNvPr id="6" name="Content Placeholder 5">
            <a:extLst>
              <a:ext uri="{FF2B5EF4-FFF2-40B4-BE49-F238E27FC236}">
                <a16:creationId xmlns:a16="http://schemas.microsoft.com/office/drawing/2014/main" id="{8E295C14-1EB7-459E-6162-2A7E591B8F45}"/>
              </a:ext>
            </a:extLst>
          </p:cNvPr>
          <p:cNvSpPr>
            <a:spLocks noGrp="1"/>
          </p:cNvSpPr>
          <p:nvPr>
            <p:ph type="body" sz="quarter" idx="10"/>
          </p:nvPr>
        </p:nvSpPr>
        <p:spPr>
          <a:xfrm>
            <a:off x="584200" y="3535540"/>
            <a:ext cx="4162425" cy="2733497"/>
          </a:xfrm>
        </p:spPr>
        <p:txBody>
          <a:bodyPr wrap="square">
            <a:normAutofit/>
          </a:bodyPr>
          <a:lstStyle/>
          <a:p>
            <a:r>
              <a:rPr lang="en-US" sz="2000"/>
              <a:t>Compute and network isolation at environment level.</a:t>
            </a:r>
          </a:p>
          <a:p>
            <a:r>
              <a:rPr lang="en-US" sz="2000"/>
              <a:t>Applications don’t need to be multitenancy aware.</a:t>
            </a:r>
          </a:p>
          <a:p>
            <a:r>
              <a:rPr lang="en-US" sz="2000"/>
              <a:t>Limits on environments per region.</a:t>
            </a:r>
          </a:p>
          <a:p>
            <a:r>
              <a:rPr lang="en-US" sz="2000"/>
              <a:t>Total Cost of Ownership and deployment complexity can increase!</a:t>
            </a:r>
          </a:p>
        </p:txBody>
      </p:sp>
      <p:pic>
        <p:nvPicPr>
          <p:cNvPr id="7" name="Content Placeholder 6" descr="Diagram that shows a Container Apps isolation model in which each tenant gets its own Container App environment.">
            <a:extLst>
              <a:ext uri="{FF2B5EF4-FFF2-40B4-BE49-F238E27FC236}">
                <a16:creationId xmlns:a16="http://schemas.microsoft.com/office/drawing/2014/main" id="{065F128C-B300-49A2-B3FF-0F7C823A0354}"/>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p:blipFill>
        <p:spPr bwMode="auto">
          <a:xfrm>
            <a:off x="5334000" y="802157"/>
            <a:ext cx="6858000" cy="525368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3435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7" name="TextBox 6">
            <a:extLst>
              <a:ext uri="{FF2B5EF4-FFF2-40B4-BE49-F238E27FC236}">
                <a16:creationId xmlns:a16="http://schemas.microsoft.com/office/drawing/2014/main" id="{9D835D60-3001-FD85-26B5-A5BC1A9B212A}"/>
              </a:ext>
            </a:extLst>
          </p:cNvPr>
          <p:cNvSpPr txBox="1"/>
          <p:nvPr/>
        </p:nvSpPr>
        <p:spPr>
          <a:xfrm>
            <a:off x="6217445" y="4006544"/>
            <a:ext cx="131766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a:ea typeface="+mn-ea"/>
                <a:cs typeface="+mn-cs"/>
              </a:rPr>
              <a:t>Single-revision mode</a:t>
            </a:r>
          </a:p>
        </p:txBody>
      </p:sp>
      <p:sp>
        <p:nvSpPr>
          <p:cNvPr id="12" name="TextBox 11">
            <a:extLst>
              <a:ext uri="{FF2B5EF4-FFF2-40B4-BE49-F238E27FC236}">
                <a16:creationId xmlns:a16="http://schemas.microsoft.com/office/drawing/2014/main" id="{4BD79D35-DF47-C12B-9A32-97547EE76CAB}"/>
              </a:ext>
            </a:extLst>
          </p:cNvPr>
          <p:cNvSpPr txBox="1"/>
          <p:nvPr/>
        </p:nvSpPr>
        <p:spPr>
          <a:xfrm>
            <a:off x="6233831" y="1639538"/>
            <a:ext cx="125996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a:ea typeface="+mn-ea"/>
                <a:cs typeface="+mn-cs"/>
              </a:rPr>
              <a:t>Multi-revision mode</a:t>
            </a:r>
          </a:p>
        </p:txBody>
      </p:sp>
      <p:sp>
        <p:nvSpPr>
          <p:cNvPr id="15" name="Rectangle 14">
            <a:extLst>
              <a:ext uri="{FF2B5EF4-FFF2-40B4-BE49-F238E27FC236}">
                <a16:creationId xmlns:a16="http://schemas.microsoft.com/office/drawing/2014/main" id="{13B60209-511E-70E5-4000-3D49C7E387DE}"/>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itle 3">
            <a:extLst>
              <a:ext uri="{FF2B5EF4-FFF2-40B4-BE49-F238E27FC236}">
                <a16:creationId xmlns:a16="http://schemas.microsoft.com/office/drawing/2014/main" id="{7014BFAB-7A97-F7BA-65E5-DD0A70D4BE3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9" name="Rectangle 18">
            <a:extLst>
              <a:ext uri="{FF2B5EF4-FFF2-40B4-BE49-F238E27FC236}">
                <a16:creationId xmlns:a16="http://schemas.microsoft.com/office/drawing/2014/main" id="{39EC26D9-AF75-CD5B-066A-1CF0C42FACE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itle 3">
            <a:extLst>
              <a:ext uri="{FF2B5EF4-FFF2-40B4-BE49-F238E27FC236}">
                <a16:creationId xmlns:a16="http://schemas.microsoft.com/office/drawing/2014/main" id="{420658BB-4DF3-9E1C-89E4-FB80D84010F2}"/>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3" name="Rectangle 22">
            <a:extLst>
              <a:ext uri="{FF2B5EF4-FFF2-40B4-BE49-F238E27FC236}">
                <a16:creationId xmlns:a16="http://schemas.microsoft.com/office/drawing/2014/main" id="{B57285BF-1522-72A9-F21F-533E5D0B03FD}"/>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Title 3">
            <a:extLst>
              <a:ext uri="{FF2B5EF4-FFF2-40B4-BE49-F238E27FC236}">
                <a16:creationId xmlns:a16="http://schemas.microsoft.com/office/drawing/2014/main" id="{43995B52-8B52-D81F-C5BA-12AE5418015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37" name="Rectangle 36">
            <a:extLst>
              <a:ext uri="{FF2B5EF4-FFF2-40B4-BE49-F238E27FC236}">
                <a16:creationId xmlns:a16="http://schemas.microsoft.com/office/drawing/2014/main" id="{FCC2EE4D-ECBB-61AC-7F66-F0A724187F5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Title 3">
            <a:extLst>
              <a:ext uri="{FF2B5EF4-FFF2-40B4-BE49-F238E27FC236}">
                <a16:creationId xmlns:a16="http://schemas.microsoft.com/office/drawing/2014/main" id="{76B032B0-EFA3-180C-4AB5-D1EB7404116E}"/>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9" name="Rectangle: Rounded Corners 31">
            <a:extLst>
              <a:ext uri="{FF2B5EF4-FFF2-40B4-BE49-F238E27FC236}">
                <a16:creationId xmlns:a16="http://schemas.microsoft.com/office/drawing/2014/main" id="{10F3C5EE-A181-C821-68F1-02150DEE266D}"/>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32">
            <a:extLst>
              <a:ext uri="{FF2B5EF4-FFF2-40B4-BE49-F238E27FC236}">
                <a16:creationId xmlns:a16="http://schemas.microsoft.com/office/drawing/2014/main" id="{B24904E9-6799-1BC6-98B1-4B1A052A4B2E}"/>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33" descr="Containers">
            <a:extLst>
              <a:ext uri="{FF2B5EF4-FFF2-40B4-BE49-F238E27FC236}">
                <a16:creationId xmlns:a16="http://schemas.microsoft.com/office/drawing/2014/main" id="{AE374292-A7ED-7C51-B465-E969078CF182}"/>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5" name="Rectangle: Rounded Corners 41">
            <a:extLst>
              <a:ext uri="{FF2B5EF4-FFF2-40B4-BE49-F238E27FC236}">
                <a16:creationId xmlns:a16="http://schemas.microsoft.com/office/drawing/2014/main" id="{EFDA5658-9828-DFFF-43A5-626FE24B86C2}"/>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42">
            <a:extLst>
              <a:ext uri="{FF2B5EF4-FFF2-40B4-BE49-F238E27FC236}">
                <a16:creationId xmlns:a16="http://schemas.microsoft.com/office/drawing/2014/main" id="{9EE724F6-9371-475E-C523-3ECFFF9BA574}"/>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9" name="Rectangle: Rounded Corners 43" descr="Containers">
            <a:extLst>
              <a:ext uri="{FF2B5EF4-FFF2-40B4-BE49-F238E27FC236}">
                <a16:creationId xmlns:a16="http://schemas.microsoft.com/office/drawing/2014/main" id="{5E6D4BDA-97FD-1B7C-E9FD-20404A58BF01}"/>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4A31-1492-E26C-D998-7AC9F1A6F056}"/>
              </a:ext>
            </a:extLst>
          </p:cNvPr>
          <p:cNvSpPr>
            <a:spLocks noGrp="1"/>
          </p:cNvSpPr>
          <p:nvPr>
            <p:ph type="title"/>
          </p:nvPr>
        </p:nvSpPr>
        <p:spPr/>
        <p:txBody>
          <a:bodyPr/>
          <a:lstStyle/>
          <a:p>
            <a:r>
              <a:rPr lang="en-US" dirty="0"/>
              <a:t>Revision-scope vs Application-scope changes</a:t>
            </a:r>
          </a:p>
        </p:txBody>
      </p:sp>
      <p:sp>
        <p:nvSpPr>
          <p:cNvPr id="3" name="Content Placeholder 2">
            <a:extLst>
              <a:ext uri="{FF2B5EF4-FFF2-40B4-BE49-F238E27FC236}">
                <a16:creationId xmlns:a16="http://schemas.microsoft.com/office/drawing/2014/main" id="{68A9CDAA-476A-D5F4-3E9C-F282D400DA62}"/>
              </a:ext>
            </a:extLst>
          </p:cNvPr>
          <p:cNvSpPr>
            <a:spLocks noGrp="1"/>
          </p:cNvSpPr>
          <p:nvPr>
            <p:ph sz="quarter" idx="12"/>
          </p:nvPr>
        </p:nvSpPr>
        <p:spPr>
          <a:xfrm>
            <a:off x="584200" y="1435100"/>
            <a:ext cx="5211763" cy="3225498"/>
          </a:xfrm>
        </p:spPr>
        <p:txBody>
          <a:bodyPr/>
          <a:lstStyle/>
          <a:p>
            <a:r>
              <a:rPr lang="en-US" i="1" dirty="0"/>
              <a:t>Revision-scope</a:t>
            </a:r>
            <a:r>
              <a:rPr lang="en-US" dirty="0"/>
              <a:t> change is any change to the template of the container app</a:t>
            </a:r>
          </a:p>
          <a:p>
            <a:r>
              <a:rPr lang="en-US" dirty="0"/>
              <a:t>Includes:</a:t>
            </a:r>
          </a:p>
          <a:p>
            <a:pPr lvl="1"/>
            <a:r>
              <a:rPr lang="en-US" dirty="0"/>
              <a:t>Revision suffix changes</a:t>
            </a:r>
          </a:p>
          <a:p>
            <a:pPr lvl="1"/>
            <a:r>
              <a:rPr lang="en-US" dirty="0"/>
              <a:t>Container configuration and image changes</a:t>
            </a:r>
          </a:p>
          <a:p>
            <a:pPr lvl="1"/>
            <a:r>
              <a:rPr lang="en-US" dirty="0"/>
              <a:t>Scale rules for the container</a:t>
            </a:r>
          </a:p>
        </p:txBody>
      </p:sp>
      <p:sp>
        <p:nvSpPr>
          <p:cNvPr id="4" name="Content Placeholder 3">
            <a:extLst>
              <a:ext uri="{FF2B5EF4-FFF2-40B4-BE49-F238E27FC236}">
                <a16:creationId xmlns:a16="http://schemas.microsoft.com/office/drawing/2014/main" id="{1D670E91-00C3-D4DE-5459-08245D1196CE}"/>
              </a:ext>
            </a:extLst>
          </p:cNvPr>
          <p:cNvSpPr>
            <a:spLocks noGrp="1"/>
          </p:cNvSpPr>
          <p:nvPr>
            <p:ph sz="quarter" idx="13"/>
          </p:nvPr>
        </p:nvSpPr>
        <p:spPr>
          <a:xfrm>
            <a:off x="6389688" y="1435100"/>
            <a:ext cx="5219700" cy="3656386"/>
          </a:xfrm>
        </p:spPr>
        <p:txBody>
          <a:bodyPr/>
          <a:lstStyle/>
          <a:p>
            <a:r>
              <a:rPr lang="en-US" i="1" dirty="0"/>
              <a:t>Application-scope</a:t>
            </a:r>
            <a:r>
              <a:rPr lang="en-US" dirty="0"/>
              <a:t> changes are changes to the configuration of the container app.</a:t>
            </a:r>
          </a:p>
          <a:p>
            <a:r>
              <a:rPr lang="en-US" dirty="0"/>
              <a:t>Includes:</a:t>
            </a:r>
          </a:p>
          <a:p>
            <a:pPr lvl="1"/>
            <a:r>
              <a:rPr lang="en-US" dirty="0"/>
              <a:t>Secret values</a:t>
            </a:r>
          </a:p>
          <a:p>
            <a:pPr lvl="1"/>
            <a:r>
              <a:rPr lang="en-US" dirty="0"/>
              <a:t>Revision mode</a:t>
            </a:r>
          </a:p>
          <a:p>
            <a:pPr lvl="1"/>
            <a:r>
              <a:rPr lang="en-US" dirty="0"/>
              <a:t>Ingress configuration</a:t>
            </a:r>
          </a:p>
          <a:p>
            <a:pPr lvl="1"/>
            <a:r>
              <a:rPr lang="en-US" dirty="0" err="1"/>
              <a:t>Dapr</a:t>
            </a:r>
            <a:r>
              <a:rPr lang="en-US" dirty="0"/>
              <a:t> Settings</a:t>
            </a:r>
          </a:p>
          <a:p>
            <a:pPr lvl="1"/>
            <a:r>
              <a:rPr lang="en-US" dirty="0"/>
              <a:t>Credentials for private container registries.</a:t>
            </a:r>
          </a:p>
        </p:txBody>
      </p:sp>
    </p:spTree>
    <p:extLst>
      <p:ext uri="{BB962C8B-B14F-4D97-AF65-F5344CB8AC3E}">
        <p14:creationId xmlns:p14="http://schemas.microsoft.com/office/powerpoint/2010/main" val="5778544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6E54-26EF-392E-E46A-D22BC5888718}"/>
              </a:ext>
            </a:extLst>
          </p:cNvPr>
          <p:cNvSpPr>
            <a:spLocks noGrp="1"/>
          </p:cNvSpPr>
          <p:nvPr>
            <p:ph type="title"/>
          </p:nvPr>
        </p:nvSpPr>
        <p:spPr/>
        <p:txBody>
          <a:bodyPr/>
          <a:lstStyle/>
          <a:p>
            <a:r>
              <a:rPr lang="en-US" dirty="0"/>
              <a:t>Revision Mode</a:t>
            </a:r>
          </a:p>
        </p:txBody>
      </p:sp>
      <p:sp>
        <p:nvSpPr>
          <p:cNvPr id="7" name="Text Placeholder 6">
            <a:extLst>
              <a:ext uri="{FF2B5EF4-FFF2-40B4-BE49-F238E27FC236}">
                <a16:creationId xmlns:a16="http://schemas.microsoft.com/office/drawing/2014/main" id="{E5BC22D0-E48C-02BC-2F86-E26E754C075D}"/>
              </a:ext>
            </a:extLst>
          </p:cNvPr>
          <p:cNvSpPr>
            <a:spLocks noGrp="1"/>
          </p:cNvSpPr>
          <p:nvPr>
            <p:ph type="body" sz="quarter" idx="16"/>
          </p:nvPr>
        </p:nvSpPr>
        <p:spPr/>
        <p:txBody>
          <a:bodyPr/>
          <a:lstStyle/>
          <a:p>
            <a:r>
              <a:rPr lang="en-US" dirty="0"/>
              <a:t>Single revision</a:t>
            </a:r>
          </a:p>
        </p:txBody>
      </p:sp>
      <p:sp>
        <p:nvSpPr>
          <p:cNvPr id="5" name="Content Placeholder 4">
            <a:extLst>
              <a:ext uri="{FF2B5EF4-FFF2-40B4-BE49-F238E27FC236}">
                <a16:creationId xmlns:a16="http://schemas.microsoft.com/office/drawing/2014/main" id="{FC5C1DC8-1BAC-2458-1783-D23398A07832}"/>
              </a:ext>
            </a:extLst>
          </p:cNvPr>
          <p:cNvSpPr>
            <a:spLocks noGrp="1"/>
          </p:cNvSpPr>
          <p:nvPr>
            <p:ph sz="quarter" idx="11"/>
          </p:nvPr>
        </p:nvSpPr>
        <p:spPr>
          <a:xfrm>
            <a:off x="588963" y="2081212"/>
            <a:ext cx="5214937" cy="1181862"/>
          </a:xfrm>
        </p:spPr>
        <p:txBody>
          <a:bodyPr/>
          <a:lstStyle/>
          <a:p>
            <a:r>
              <a:rPr lang="en-US" dirty="0"/>
              <a:t>Only one revision is active at a time</a:t>
            </a:r>
          </a:p>
          <a:p>
            <a:r>
              <a:rPr lang="en-US" dirty="0"/>
              <a:t>The latest version replaces the active revision</a:t>
            </a:r>
          </a:p>
        </p:txBody>
      </p:sp>
      <p:sp>
        <p:nvSpPr>
          <p:cNvPr id="8" name="Text Placeholder 7">
            <a:extLst>
              <a:ext uri="{FF2B5EF4-FFF2-40B4-BE49-F238E27FC236}">
                <a16:creationId xmlns:a16="http://schemas.microsoft.com/office/drawing/2014/main" id="{01A3CA03-FD01-1103-5BAE-384E4E037770}"/>
              </a:ext>
            </a:extLst>
          </p:cNvPr>
          <p:cNvSpPr>
            <a:spLocks noGrp="1"/>
          </p:cNvSpPr>
          <p:nvPr>
            <p:ph type="body" sz="quarter" idx="17"/>
          </p:nvPr>
        </p:nvSpPr>
        <p:spPr/>
        <p:txBody>
          <a:bodyPr/>
          <a:lstStyle/>
          <a:p>
            <a:r>
              <a:rPr lang="en-US" dirty="0"/>
              <a:t>Multiple revisions</a:t>
            </a:r>
          </a:p>
        </p:txBody>
      </p:sp>
      <p:sp>
        <p:nvSpPr>
          <p:cNvPr id="6" name="Content Placeholder 5">
            <a:extLst>
              <a:ext uri="{FF2B5EF4-FFF2-40B4-BE49-F238E27FC236}">
                <a16:creationId xmlns:a16="http://schemas.microsoft.com/office/drawing/2014/main" id="{39AAAC71-158A-408D-E64E-E09B01748C57}"/>
              </a:ext>
            </a:extLst>
          </p:cNvPr>
          <p:cNvSpPr>
            <a:spLocks noGrp="1"/>
          </p:cNvSpPr>
          <p:nvPr>
            <p:ph sz="quarter" idx="13"/>
          </p:nvPr>
        </p:nvSpPr>
        <p:spPr>
          <a:xfrm>
            <a:off x="6394451" y="2081212"/>
            <a:ext cx="5214937" cy="2363724"/>
          </a:xfrm>
        </p:spPr>
        <p:txBody>
          <a:bodyPr/>
          <a:lstStyle/>
          <a:p>
            <a:r>
              <a:rPr lang="en-US" dirty="0"/>
              <a:t>Can run multiple revisions of your app simultaneously.</a:t>
            </a:r>
          </a:p>
          <a:p>
            <a:r>
              <a:rPr lang="en-US" dirty="0"/>
              <a:t>Use revision labels to direct traffic to specific revisions.</a:t>
            </a:r>
          </a:p>
          <a:p>
            <a:r>
              <a:rPr lang="en-US" dirty="0"/>
              <a:t>Revisions remain active until we deactivate them</a:t>
            </a:r>
          </a:p>
        </p:txBody>
      </p:sp>
    </p:spTree>
    <p:extLst>
      <p:ext uri="{BB962C8B-B14F-4D97-AF65-F5344CB8AC3E}">
        <p14:creationId xmlns:p14="http://schemas.microsoft.com/office/powerpoint/2010/main" val="24841833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Replicas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Replicas are the unit of scale in container apps, with the default replica count being 0</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Rectangle 9">
            <a:extLst>
              <a:ext uri="{FF2B5EF4-FFF2-40B4-BE49-F238E27FC236}">
                <a16:creationId xmlns:a16="http://schemas.microsoft.com/office/drawing/2014/main" id="{025D6321-0B63-AD7C-906E-5D4932B508A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 name="Title 3">
            <a:extLst>
              <a:ext uri="{FF2B5EF4-FFF2-40B4-BE49-F238E27FC236}">
                <a16:creationId xmlns:a16="http://schemas.microsoft.com/office/drawing/2014/main" id="{CE9550D4-EA6F-00B0-7E3A-916F3EDF57CB}"/>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2" name="Title 3">
            <a:extLst>
              <a:ext uri="{FF2B5EF4-FFF2-40B4-BE49-F238E27FC236}">
                <a16:creationId xmlns:a16="http://schemas.microsoft.com/office/drawing/2014/main" id="{ED264FC8-E39E-214C-6B4D-7121A7821E3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36" name="Rectangle 35">
            <a:extLst>
              <a:ext uri="{FF2B5EF4-FFF2-40B4-BE49-F238E27FC236}">
                <a16:creationId xmlns:a16="http://schemas.microsoft.com/office/drawing/2014/main" id="{1120D114-96F0-9896-844F-CB0CBD54F809}"/>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10F6AA16-C3BF-64A8-7DF0-DA560860BA8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56E0AF6D-BEB0-3300-698B-CDAC9EB64CC4}"/>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6" name="Rectangle 55">
            <a:extLst>
              <a:ext uri="{FF2B5EF4-FFF2-40B4-BE49-F238E27FC236}">
                <a16:creationId xmlns:a16="http://schemas.microsoft.com/office/drawing/2014/main" id="{B060366E-2D9B-9323-6DAB-7317680601E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5AC23719-F9AF-464B-748B-46B21F17F419}"/>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0" name="Rectangle 59">
            <a:extLst>
              <a:ext uri="{FF2B5EF4-FFF2-40B4-BE49-F238E27FC236}">
                <a16:creationId xmlns:a16="http://schemas.microsoft.com/office/drawing/2014/main" id="{1FFAAF30-43F0-8345-D77B-23300248F98F}"/>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Title 3">
            <a:extLst>
              <a:ext uri="{FF2B5EF4-FFF2-40B4-BE49-F238E27FC236}">
                <a16:creationId xmlns:a16="http://schemas.microsoft.com/office/drawing/2014/main" id="{57F87473-29B7-1D49-A5DC-C562F884E65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4" name="Rectangle 63">
            <a:extLst>
              <a:ext uri="{FF2B5EF4-FFF2-40B4-BE49-F238E27FC236}">
                <a16:creationId xmlns:a16="http://schemas.microsoft.com/office/drawing/2014/main" id="{7336ED92-19FC-89AD-6D27-B06C2D2A818F}"/>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itle 3">
            <a:extLst>
              <a:ext uri="{FF2B5EF4-FFF2-40B4-BE49-F238E27FC236}">
                <a16:creationId xmlns:a16="http://schemas.microsoft.com/office/drawing/2014/main" id="{8AA7D16A-364D-F5EC-5CF6-3A6BE9858E64}"/>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8" name="Rectangle: Rounded Corners 31">
            <a:extLst>
              <a:ext uri="{FF2B5EF4-FFF2-40B4-BE49-F238E27FC236}">
                <a16:creationId xmlns:a16="http://schemas.microsoft.com/office/drawing/2014/main" id="{CB73CF3E-4AE4-23E3-B721-8A832F46A03B}"/>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0" name="Rectangle: Rounded Corners 32">
            <a:extLst>
              <a:ext uri="{FF2B5EF4-FFF2-40B4-BE49-F238E27FC236}">
                <a16:creationId xmlns:a16="http://schemas.microsoft.com/office/drawing/2014/main" id="{ACE13766-EB50-75B7-FC64-FAB64E677B7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2" name="Rectangle: Rounded Corners 33" descr="Containers">
            <a:extLst>
              <a:ext uri="{FF2B5EF4-FFF2-40B4-BE49-F238E27FC236}">
                <a16:creationId xmlns:a16="http://schemas.microsoft.com/office/drawing/2014/main" id="{63730739-C1B5-99A7-0852-3F2FF7EB894D}"/>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4" name="Rectangle: Rounded Corners 41">
            <a:extLst>
              <a:ext uri="{FF2B5EF4-FFF2-40B4-BE49-F238E27FC236}">
                <a16:creationId xmlns:a16="http://schemas.microsoft.com/office/drawing/2014/main" id="{C64F189A-D2D6-FDD5-0BFC-09EA491323C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6" name="Rectangle: Rounded Corners 42">
            <a:extLst>
              <a:ext uri="{FF2B5EF4-FFF2-40B4-BE49-F238E27FC236}">
                <a16:creationId xmlns:a16="http://schemas.microsoft.com/office/drawing/2014/main" id="{F0761E42-8A0A-CCF9-F87E-16A4BDC99CDA}"/>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43" descr="Containers">
            <a:extLst>
              <a:ext uri="{FF2B5EF4-FFF2-40B4-BE49-F238E27FC236}">
                <a16:creationId xmlns:a16="http://schemas.microsoft.com/office/drawing/2014/main" id="{3DFA6E74-06C5-3995-CBAE-6CD4C448AB9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0" name="Title 3">
            <a:extLst>
              <a:ext uri="{FF2B5EF4-FFF2-40B4-BE49-F238E27FC236}">
                <a16:creationId xmlns:a16="http://schemas.microsoft.com/office/drawing/2014/main" id="{4D1338AD-A695-7EDB-8D55-1A86BEB13783}"/>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2" name="Rectangle 81">
            <a:extLst>
              <a:ext uri="{FF2B5EF4-FFF2-40B4-BE49-F238E27FC236}">
                <a16:creationId xmlns:a16="http://schemas.microsoft.com/office/drawing/2014/main" id="{B27B8BB3-E553-80D6-006D-B759951AEBEB}"/>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FD3EB864-B8C0-D1D6-CA47-04D115ABF71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Title 3">
            <a:extLst>
              <a:ext uri="{FF2B5EF4-FFF2-40B4-BE49-F238E27FC236}">
                <a16:creationId xmlns:a16="http://schemas.microsoft.com/office/drawing/2014/main" id="{2BA23C97-B837-792A-2F06-C5D0F3242252}"/>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0" name="Rectangle 89">
            <a:extLst>
              <a:ext uri="{FF2B5EF4-FFF2-40B4-BE49-F238E27FC236}">
                <a16:creationId xmlns:a16="http://schemas.microsoft.com/office/drawing/2014/main" id="{EDCBDD52-6243-98CC-86CB-F71AD4219189}"/>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4" name="Title 3">
            <a:extLst>
              <a:ext uri="{FF2B5EF4-FFF2-40B4-BE49-F238E27FC236}">
                <a16:creationId xmlns:a16="http://schemas.microsoft.com/office/drawing/2014/main" id="{BA9B2C90-7A66-5E2D-74B1-EECE4738CCB1}"/>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6" name="Rectangle 95">
            <a:extLst>
              <a:ext uri="{FF2B5EF4-FFF2-40B4-BE49-F238E27FC236}">
                <a16:creationId xmlns:a16="http://schemas.microsoft.com/office/drawing/2014/main" id="{14ED68CD-A4DE-F5B5-0863-041F995BF2CF}"/>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8" name="Title 3">
            <a:extLst>
              <a:ext uri="{FF2B5EF4-FFF2-40B4-BE49-F238E27FC236}">
                <a16:creationId xmlns:a16="http://schemas.microsoft.com/office/drawing/2014/main" id="{EA1D2716-77AE-208B-EC13-1BAAD92C328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0" name="Rectangle 99">
            <a:extLst>
              <a:ext uri="{FF2B5EF4-FFF2-40B4-BE49-F238E27FC236}">
                <a16:creationId xmlns:a16="http://schemas.microsoft.com/office/drawing/2014/main" id="{D1A44844-EB10-0766-98CA-6E0F10F1B22D}"/>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Title 3">
            <a:extLst>
              <a:ext uri="{FF2B5EF4-FFF2-40B4-BE49-F238E27FC236}">
                <a16:creationId xmlns:a16="http://schemas.microsoft.com/office/drawing/2014/main" id="{E14DC989-9260-0B10-C7CD-D1C7B766484A}"/>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4" name="Rectangle: Rounded Corners 61">
            <a:extLst>
              <a:ext uri="{FF2B5EF4-FFF2-40B4-BE49-F238E27FC236}">
                <a16:creationId xmlns:a16="http://schemas.microsoft.com/office/drawing/2014/main" id="{42610F64-8AFF-3A50-06DE-82E3BCB8B998}"/>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6" name="Rectangle: Rounded Corners 62">
            <a:extLst>
              <a:ext uri="{FF2B5EF4-FFF2-40B4-BE49-F238E27FC236}">
                <a16:creationId xmlns:a16="http://schemas.microsoft.com/office/drawing/2014/main" id="{B6465B0B-E338-71AD-49B5-B4C78E06CC03}"/>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8" name="Rectangle: Rounded Corners 63">
            <a:extLst>
              <a:ext uri="{FF2B5EF4-FFF2-40B4-BE49-F238E27FC236}">
                <a16:creationId xmlns:a16="http://schemas.microsoft.com/office/drawing/2014/main" id="{11811717-1C2F-97EB-708E-E9B67004BE17}"/>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0" name="Rectangle: Rounded Corners 58">
            <a:extLst>
              <a:ext uri="{FF2B5EF4-FFF2-40B4-BE49-F238E27FC236}">
                <a16:creationId xmlns:a16="http://schemas.microsoft.com/office/drawing/2014/main" id="{D96ADAF8-BA1B-A363-9490-41A85681271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2" name="Rectangle: Rounded Corners 59">
            <a:extLst>
              <a:ext uri="{FF2B5EF4-FFF2-40B4-BE49-F238E27FC236}">
                <a16:creationId xmlns:a16="http://schemas.microsoft.com/office/drawing/2014/main" id="{89A7A8F0-16F9-1208-895F-3B220B31F732}"/>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4" name="Rectangle: Rounded Corners 60">
            <a:extLst>
              <a:ext uri="{FF2B5EF4-FFF2-40B4-BE49-F238E27FC236}">
                <a16:creationId xmlns:a16="http://schemas.microsoft.com/office/drawing/2014/main" id="{AE30791C-49BC-A5BD-A9AE-4FA9CAC9D32B}"/>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33276919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Replicas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Replicas are the unit of scale in container apps, with the default replica count being 0</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Rectangle 9">
            <a:extLst>
              <a:ext uri="{FF2B5EF4-FFF2-40B4-BE49-F238E27FC236}">
                <a16:creationId xmlns:a16="http://schemas.microsoft.com/office/drawing/2014/main" id="{025D6321-0B63-AD7C-906E-5D4932B508A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 name="Title 3">
            <a:extLst>
              <a:ext uri="{FF2B5EF4-FFF2-40B4-BE49-F238E27FC236}">
                <a16:creationId xmlns:a16="http://schemas.microsoft.com/office/drawing/2014/main" id="{CE9550D4-EA6F-00B0-7E3A-916F3EDF57CB}"/>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2" name="Title 3">
            <a:extLst>
              <a:ext uri="{FF2B5EF4-FFF2-40B4-BE49-F238E27FC236}">
                <a16:creationId xmlns:a16="http://schemas.microsoft.com/office/drawing/2014/main" id="{ED264FC8-E39E-214C-6B4D-7121A7821E3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36" name="Rectangle 35">
            <a:extLst>
              <a:ext uri="{FF2B5EF4-FFF2-40B4-BE49-F238E27FC236}">
                <a16:creationId xmlns:a16="http://schemas.microsoft.com/office/drawing/2014/main" id="{1120D114-96F0-9896-844F-CB0CBD54F809}"/>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10F6AA16-C3BF-64A8-7DF0-DA560860BA8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56E0AF6D-BEB0-3300-698B-CDAC9EB64CC4}"/>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6" name="Rectangle 55">
            <a:extLst>
              <a:ext uri="{FF2B5EF4-FFF2-40B4-BE49-F238E27FC236}">
                <a16:creationId xmlns:a16="http://schemas.microsoft.com/office/drawing/2014/main" id="{B060366E-2D9B-9323-6DAB-7317680601E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5AC23719-F9AF-464B-748B-46B21F17F419}"/>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0" name="Rectangle 59">
            <a:extLst>
              <a:ext uri="{FF2B5EF4-FFF2-40B4-BE49-F238E27FC236}">
                <a16:creationId xmlns:a16="http://schemas.microsoft.com/office/drawing/2014/main" id="{1FFAAF30-43F0-8345-D77B-23300248F98F}"/>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Title 3">
            <a:extLst>
              <a:ext uri="{FF2B5EF4-FFF2-40B4-BE49-F238E27FC236}">
                <a16:creationId xmlns:a16="http://schemas.microsoft.com/office/drawing/2014/main" id="{57F87473-29B7-1D49-A5DC-C562F884E65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4" name="Rectangle 63">
            <a:extLst>
              <a:ext uri="{FF2B5EF4-FFF2-40B4-BE49-F238E27FC236}">
                <a16:creationId xmlns:a16="http://schemas.microsoft.com/office/drawing/2014/main" id="{7336ED92-19FC-89AD-6D27-B06C2D2A818F}"/>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itle 3">
            <a:extLst>
              <a:ext uri="{FF2B5EF4-FFF2-40B4-BE49-F238E27FC236}">
                <a16:creationId xmlns:a16="http://schemas.microsoft.com/office/drawing/2014/main" id="{8AA7D16A-364D-F5EC-5CF6-3A6BE9858E64}"/>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8" name="Rectangle: Rounded Corners 31">
            <a:extLst>
              <a:ext uri="{FF2B5EF4-FFF2-40B4-BE49-F238E27FC236}">
                <a16:creationId xmlns:a16="http://schemas.microsoft.com/office/drawing/2014/main" id="{CB73CF3E-4AE4-23E3-B721-8A832F46A03B}"/>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0" name="Rectangle: Rounded Corners 32">
            <a:extLst>
              <a:ext uri="{FF2B5EF4-FFF2-40B4-BE49-F238E27FC236}">
                <a16:creationId xmlns:a16="http://schemas.microsoft.com/office/drawing/2014/main" id="{ACE13766-EB50-75B7-FC64-FAB64E677B7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2" name="Rectangle: Rounded Corners 33" descr="Containers">
            <a:extLst>
              <a:ext uri="{FF2B5EF4-FFF2-40B4-BE49-F238E27FC236}">
                <a16:creationId xmlns:a16="http://schemas.microsoft.com/office/drawing/2014/main" id="{63730739-C1B5-99A7-0852-3F2FF7EB894D}"/>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4" name="Rectangle: Rounded Corners 41">
            <a:extLst>
              <a:ext uri="{FF2B5EF4-FFF2-40B4-BE49-F238E27FC236}">
                <a16:creationId xmlns:a16="http://schemas.microsoft.com/office/drawing/2014/main" id="{C64F189A-D2D6-FDD5-0BFC-09EA491323C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6" name="Rectangle: Rounded Corners 42">
            <a:extLst>
              <a:ext uri="{FF2B5EF4-FFF2-40B4-BE49-F238E27FC236}">
                <a16:creationId xmlns:a16="http://schemas.microsoft.com/office/drawing/2014/main" id="{F0761E42-8A0A-CCF9-F87E-16A4BDC99CDA}"/>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43" descr="Containers">
            <a:extLst>
              <a:ext uri="{FF2B5EF4-FFF2-40B4-BE49-F238E27FC236}">
                <a16:creationId xmlns:a16="http://schemas.microsoft.com/office/drawing/2014/main" id="{3DFA6E74-06C5-3995-CBAE-6CD4C448AB9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0" name="Title 3">
            <a:extLst>
              <a:ext uri="{FF2B5EF4-FFF2-40B4-BE49-F238E27FC236}">
                <a16:creationId xmlns:a16="http://schemas.microsoft.com/office/drawing/2014/main" id="{4D1338AD-A695-7EDB-8D55-1A86BEB13783}"/>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2" name="Rectangle 81">
            <a:extLst>
              <a:ext uri="{FF2B5EF4-FFF2-40B4-BE49-F238E27FC236}">
                <a16:creationId xmlns:a16="http://schemas.microsoft.com/office/drawing/2014/main" id="{B27B8BB3-E553-80D6-006D-B759951AEBEB}"/>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FD3EB864-B8C0-D1D6-CA47-04D115ABF71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Title 3">
            <a:extLst>
              <a:ext uri="{FF2B5EF4-FFF2-40B4-BE49-F238E27FC236}">
                <a16:creationId xmlns:a16="http://schemas.microsoft.com/office/drawing/2014/main" id="{2BA23C97-B837-792A-2F06-C5D0F3242252}"/>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0" name="Rectangle 89">
            <a:extLst>
              <a:ext uri="{FF2B5EF4-FFF2-40B4-BE49-F238E27FC236}">
                <a16:creationId xmlns:a16="http://schemas.microsoft.com/office/drawing/2014/main" id="{EDCBDD52-6243-98CC-86CB-F71AD4219189}"/>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4" name="Title 3">
            <a:extLst>
              <a:ext uri="{FF2B5EF4-FFF2-40B4-BE49-F238E27FC236}">
                <a16:creationId xmlns:a16="http://schemas.microsoft.com/office/drawing/2014/main" id="{BA9B2C90-7A66-5E2D-74B1-EECE4738CCB1}"/>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6" name="Rectangle 95">
            <a:extLst>
              <a:ext uri="{FF2B5EF4-FFF2-40B4-BE49-F238E27FC236}">
                <a16:creationId xmlns:a16="http://schemas.microsoft.com/office/drawing/2014/main" id="{14ED68CD-A4DE-F5B5-0863-041F995BF2CF}"/>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8" name="Title 3">
            <a:extLst>
              <a:ext uri="{FF2B5EF4-FFF2-40B4-BE49-F238E27FC236}">
                <a16:creationId xmlns:a16="http://schemas.microsoft.com/office/drawing/2014/main" id="{EA1D2716-77AE-208B-EC13-1BAAD92C328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0" name="Rectangle 99">
            <a:extLst>
              <a:ext uri="{FF2B5EF4-FFF2-40B4-BE49-F238E27FC236}">
                <a16:creationId xmlns:a16="http://schemas.microsoft.com/office/drawing/2014/main" id="{D1A44844-EB10-0766-98CA-6E0F10F1B22D}"/>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Title 3">
            <a:extLst>
              <a:ext uri="{FF2B5EF4-FFF2-40B4-BE49-F238E27FC236}">
                <a16:creationId xmlns:a16="http://schemas.microsoft.com/office/drawing/2014/main" id="{E14DC989-9260-0B10-C7CD-D1C7B766484A}"/>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4" name="Rectangle: Rounded Corners 61">
            <a:extLst>
              <a:ext uri="{FF2B5EF4-FFF2-40B4-BE49-F238E27FC236}">
                <a16:creationId xmlns:a16="http://schemas.microsoft.com/office/drawing/2014/main" id="{42610F64-8AFF-3A50-06DE-82E3BCB8B998}"/>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6" name="Rectangle: Rounded Corners 62">
            <a:extLst>
              <a:ext uri="{FF2B5EF4-FFF2-40B4-BE49-F238E27FC236}">
                <a16:creationId xmlns:a16="http://schemas.microsoft.com/office/drawing/2014/main" id="{B6465B0B-E338-71AD-49B5-B4C78E06CC03}"/>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8" name="Rectangle: Rounded Corners 63">
            <a:extLst>
              <a:ext uri="{FF2B5EF4-FFF2-40B4-BE49-F238E27FC236}">
                <a16:creationId xmlns:a16="http://schemas.microsoft.com/office/drawing/2014/main" id="{11811717-1C2F-97EB-708E-E9B67004BE17}"/>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0" name="Rectangle: Rounded Corners 58">
            <a:extLst>
              <a:ext uri="{FF2B5EF4-FFF2-40B4-BE49-F238E27FC236}">
                <a16:creationId xmlns:a16="http://schemas.microsoft.com/office/drawing/2014/main" id="{D96ADAF8-BA1B-A363-9490-41A85681271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2" name="Rectangle: Rounded Corners 59">
            <a:extLst>
              <a:ext uri="{FF2B5EF4-FFF2-40B4-BE49-F238E27FC236}">
                <a16:creationId xmlns:a16="http://schemas.microsoft.com/office/drawing/2014/main" id="{89A7A8F0-16F9-1208-895F-3B220B31F732}"/>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4" name="Rectangle: Rounded Corners 60">
            <a:extLst>
              <a:ext uri="{FF2B5EF4-FFF2-40B4-BE49-F238E27FC236}">
                <a16:creationId xmlns:a16="http://schemas.microsoft.com/office/drawing/2014/main" id="{AE30791C-49BC-A5BD-A9AE-4FA9CAC9D32B}"/>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5262737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Application autoscaling </a:t>
            </a:r>
            <a:r>
              <a:rPr lang="en-US">
                <a:solidFill>
                  <a:schemeClr val="accent1"/>
                </a:solidFill>
              </a:rPr>
              <a:t>made simple</a:t>
            </a:r>
            <a:br>
              <a:rPr lang="en-US">
                <a:solidFill>
                  <a:schemeClr val="accent1"/>
                </a:solidFill>
              </a:rPr>
            </a:br>
            <a:r>
              <a:rPr lang="en-US" sz="2400"/>
              <a:t>Open-source, extensible, and vendor agnostic</a:t>
            </a:r>
          </a:p>
        </p:txBody>
      </p:sp>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Kubernetes-based </a:t>
            </a:r>
            <a:r>
              <a:rPr lang="en-US" sz="2000">
                <a:ln w="3175">
                  <a:noFill/>
                </a:ln>
                <a:solidFill>
                  <a:srgbClr val="50E6FF"/>
                </a:solidFill>
                <a:latin typeface="Segoe UI Semibold"/>
              </a:rPr>
              <a:t>E</a:t>
            </a: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vent Driven </a:t>
            </a:r>
            <a:r>
              <a:rPr kumimoji="0" lang="en-US" sz="2000" b="0" i="0" u="none" strike="noStrike" kern="1200" cap="none" spc="0" normalizeH="0" baseline="0" noProof="0" err="1">
                <a:ln w="3175">
                  <a:noFill/>
                </a:ln>
                <a:solidFill>
                  <a:srgbClr val="50E6FF"/>
                </a:solidFill>
                <a:effectLst/>
                <a:uLnTx/>
                <a:uFillTx/>
                <a:latin typeface="Segoe UI Semibold"/>
                <a:ea typeface="+mn-ea"/>
                <a:cs typeface="Segoe UI" panose="020B0502040204020203" pitchFamily="34" charset="0"/>
              </a:rPr>
              <a:t>Autoscaler</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Drive the scaling of any container based on a growing list of 35+ event sources, known as: scalers</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3"/>
              </a:rPr>
              <a:t>keda.sh</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4"/>
            </a:endParaRP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1685" y="5911470"/>
            <a:ext cx="2076353" cy="396440"/>
          </a:xfrm>
          <a:prstGeom prst="rect">
            <a:avLst/>
          </a:prstGeom>
        </p:spPr>
      </p:pic>
      <p:pic>
        <p:nvPicPr>
          <p:cNvPr id="6" name="Picture 5">
            <a:extLst>
              <a:ext uri="{FF2B5EF4-FFF2-40B4-BE49-F238E27FC236}">
                <a16:creationId xmlns:a16="http://schemas.microsoft.com/office/drawing/2014/main" id="{CDEDAE26-1D40-4A68-87AA-5460D03F78DB}"/>
              </a:ext>
            </a:extLst>
          </p:cNvPr>
          <p:cNvPicPr>
            <a:picLocks noChangeAspect="1"/>
          </p:cNvPicPr>
          <p:nvPr/>
        </p:nvPicPr>
        <p:blipFill>
          <a:blip r:embed="rId7"/>
          <a:stretch>
            <a:fillRect/>
          </a:stretch>
        </p:blipFill>
        <p:spPr>
          <a:xfrm>
            <a:off x="102946" y="1837608"/>
            <a:ext cx="4148930" cy="1616637"/>
          </a:xfrm>
          <a:prstGeom prst="rect">
            <a:avLst/>
          </a:prstGeom>
        </p:spPr>
      </p:pic>
      <p:sp>
        <p:nvSpPr>
          <p:cNvPr id="127" name="Rectangle 126">
            <a:extLst>
              <a:ext uri="{FF2B5EF4-FFF2-40B4-BE49-F238E27FC236}">
                <a16:creationId xmlns:a16="http://schemas.microsoft.com/office/drawing/2014/main" id="{F925B65F-4CD6-42DD-85CE-CDFB89F2B2A5}"/>
              </a:ext>
            </a:extLst>
          </p:cNvPr>
          <p:cNvSpPr/>
          <p:nvPr/>
        </p:nvSpPr>
        <p:spPr bwMode="auto">
          <a:xfrm>
            <a:off x="5585197" y="2053926"/>
            <a:ext cx="2611075" cy="12801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Intelligently scale your event-driven applications</a:t>
            </a:r>
          </a:p>
        </p:txBody>
      </p:sp>
      <p:sp>
        <p:nvSpPr>
          <p:cNvPr id="144" name="Rectangle 143">
            <a:extLst>
              <a:ext uri="{FF2B5EF4-FFF2-40B4-BE49-F238E27FC236}">
                <a16:creationId xmlns:a16="http://schemas.microsoft.com/office/drawing/2014/main" id="{F08DC293-016F-49DE-BF88-9A44E18AD057}"/>
              </a:ext>
            </a:extLst>
          </p:cNvPr>
          <p:cNvSpPr/>
          <p:nvPr/>
        </p:nvSpPr>
        <p:spPr bwMode="auto">
          <a:xfrm>
            <a:off x="8196272" y="2053926"/>
            <a:ext cx="2611074"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Out-of-the-box scalers for various vendors, databases, messaging systems, telemetry systems, CI/CD, and more</a:t>
            </a:r>
          </a:p>
        </p:txBody>
      </p:sp>
      <p:sp>
        <p:nvSpPr>
          <p:cNvPr id="19" name="Title 1">
            <a:extLst>
              <a:ext uri="{FF2B5EF4-FFF2-40B4-BE49-F238E27FC236}">
                <a16:creationId xmlns:a16="http://schemas.microsoft.com/office/drawing/2014/main" id="{6CBBD804-ADD4-4598-AE65-D40C7EB3DDEC}"/>
              </a:ext>
            </a:extLst>
          </p:cNvPr>
          <p:cNvSpPr txBox="1">
            <a:spLocks/>
          </p:cNvSpPr>
          <p:nvPr/>
        </p:nvSpPr>
        <p:spPr>
          <a:xfrm>
            <a:off x="6406854" y="2247755"/>
            <a:ext cx="1392128"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sp>
        <p:nvSpPr>
          <p:cNvPr id="168" name="Title 1">
            <a:extLst>
              <a:ext uri="{FF2B5EF4-FFF2-40B4-BE49-F238E27FC236}">
                <a16:creationId xmlns:a16="http://schemas.microsoft.com/office/drawing/2014/main" id="{B7E2C312-83C4-47C1-9519-55FE3E526DB5}"/>
              </a:ext>
            </a:extLst>
          </p:cNvPr>
          <p:cNvSpPr txBox="1">
            <a:spLocks/>
          </p:cNvSpPr>
          <p:nvPr/>
        </p:nvSpPr>
        <p:spPr>
          <a:xfrm>
            <a:off x="8914451" y="225082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Built-in scalers</a:t>
            </a:r>
          </a:p>
        </p:txBody>
      </p:sp>
      <p:sp>
        <p:nvSpPr>
          <p:cNvPr id="193" name="Rectangle 192">
            <a:extLst>
              <a:ext uri="{FF2B5EF4-FFF2-40B4-BE49-F238E27FC236}">
                <a16:creationId xmlns:a16="http://schemas.microsoft.com/office/drawing/2014/main" id="{9F1E4AED-C7C1-41C8-9671-27754B8CA413}"/>
              </a:ext>
            </a:extLst>
          </p:cNvPr>
          <p:cNvSpPr/>
          <p:nvPr/>
        </p:nvSpPr>
        <p:spPr bwMode="auto">
          <a:xfrm>
            <a:off x="5585197" y="3334086"/>
            <a:ext cx="2611075"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Support for triggers across variety of cloud providers &amp; products</a:t>
            </a:r>
          </a:p>
        </p:txBody>
      </p:sp>
      <p:sp>
        <p:nvSpPr>
          <p:cNvPr id="210" name="Rectangle 209">
            <a:extLst>
              <a:ext uri="{FF2B5EF4-FFF2-40B4-BE49-F238E27FC236}">
                <a16:creationId xmlns:a16="http://schemas.microsoft.com/office/drawing/2014/main" id="{C28BB5EA-F0FA-4376-A40E-50587E250523}"/>
              </a:ext>
            </a:extLst>
          </p:cNvPr>
          <p:cNvSpPr/>
          <p:nvPr/>
        </p:nvSpPr>
        <p:spPr bwMode="auto">
          <a:xfrm>
            <a:off x="8196272" y="3334086"/>
            <a:ext cx="2611074" cy="1280160"/>
          </a:xfrm>
          <a:prstGeom prst="rect">
            <a:avLst/>
          </a:prstGeom>
          <a:solidFill>
            <a:srgbClr val="1D4A79"/>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Bring rich scaling to every workload</a:t>
            </a:r>
          </a:p>
        </p:txBody>
      </p:sp>
      <p:sp>
        <p:nvSpPr>
          <p:cNvPr id="215" name="Title 1">
            <a:extLst>
              <a:ext uri="{FF2B5EF4-FFF2-40B4-BE49-F238E27FC236}">
                <a16:creationId xmlns:a16="http://schemas.microsoft.com/office/drawing/2014/main" id="{624020A7-9FBA-4B56-9663-6F38C2C2CE62}"/>
              </a:ext>
            </a:extLst>
          </p:cNvPr>
          <p:cNvSpPr txBox="1">
            <a:spLocks/>
          </p:cNvSpPr>
          <p:nvPr/>
        </p:nvSpPr>
        <p:spPr>
          <a:xfrm>
            <a:off x="6406854" y="3527915"/>
            <a:ext cx="1681206"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Vendor-agnostic</a:t>
            </a:r>
          </a:p>
        </p:txBody>
      </p:sp>
      <p:sp>
        <p:nvSpPr>
          <p:cNvPr id="216" name="Title 1">
            <a:extLst>
              <a:ext uri="{FF2B5EF4-FFF2-40B4-BE49-F238E27FC236}">
                <a16:creationId xmlns:a16="http://schemas.microsoft.com/office/drawing/2014/main" id="{76EF86A9-EEC8-4A84-996D-A6D07B326E75}"/>
              </a:ext>
            </a:extLst>
          </p:cNvPr>
          <p:cNvSpPr txBox="1">
            <a:spLocks/>
          </p:cNvSpPr>
          <p:nvPr/>
        </p:nvSpPr>
        <p:spPr>
          <a:xfrm>
            <a:off x="8914451" y="353098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Rich capabilities</a:t>
            </a:r>
          </a:p>
        </p:txBody>
      </p:sp>
      <p:grpSp>
        <p:nvGrpSpPr>
          <p:cNvPr id="23" name="Group 22">
            <a:extLst>
              <a:ext uri="{FF2B5EF4-FFF2-40B4-BE49-F238E27FC236}">
                <a16:creationId xmlns:a16="http://schemas.microsoft.com/office/drawing/2014/main" id="{6441FA83-0C53-48C9-835A-3D5AD37A8DB3}"/>
              </a:ext>
            </a:extLst>
          </p:cNvPr>
          <p:cNvGrpSpPr/>
          <p:nvPr/>
        </p:nvGrpSpPr>
        <p:grpSpPr>
          <a:xfrm>
            <a:off x="5621306" y="1764912"/>
            <a:ext cx="5112260" cy="205732"/>
            <a:chOff x="5244920" y="1764912"/>
            <a:chExt cx="5112260" cy="205732"/>
          </a:xfrm>
        </p:grpSpPr>
        <p:sp>
          <p:nvSpPr>
            <p:cNvPr id="20" name="Rectangle 19" descr="Diagram showing Channels, Microservices, and Azure Services">
              <a:extLst>
                <a:ext uri="{FF2B5EF4-FFF2-40B4-BE49-F238E27FC236}">
                  <a16:creationId xmlns:a16="http://schemas.microsoft.com/office/drawing/2014/main" id="{F9FCF87E-997E-4A9F-B72B-D2BF281C618E}"/>
                </a:ext>
                <a:ext uri="{C183D7F6-B498-43B3-948B-1728B52AA6E4}">
                  <adec:decorative xmlns:adec="http://schemas.microsoft.com/office/drawing/2017/decorative" val="0"/>
                </a:ext>
              </a:extLst>
            </p:cNvPr>
            <p:cNvSpPr/>
            <p:nvPr/>
          </p:nvSpPr>
          <p:spPr bwMode="auto">
            <a:xfrm>
              <a:off x="6935027" y="1764912"/>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Metrics Adapter | Controller | Scaler</a:t>
              </a:r>
            </a:p>
          </p:txBody>
        </p:sp>
        <p:cxnSp>
          <p:nvCxnSpPr>
            <p:cNvPr id="21" name="Straight Connector 20">
              <a:extLst>
                <a:ext uri="{FF2B5EF4-FFF2-40B4-BE49-F238E27FC236}">
                  <a16:creationId xmlns:a16="http://schemas.microsoft.com/office/drawing/2014/main" id="{88C71AAC-B167-48A7-9F27-1DFA907F44C4}"/>
                </a:ext>
                <a:ext uri="{C183D7F6-B498-43B3-948B-1728B52AA6E4}">
                  <adec:decorative xmlns:adec="http://schemas.microsoft.com/office/drawing/2017/decorative" val="1"/>
                </a:ext>
              </a:extLst>
            </p:cNvPr>
            <p:cNvCxnSpPr>
              <a:cxnSpLocks/>
            </p:cNvCxnSpPr>
            <p:nvPr/>
          </p:nvCxnSpPr>
          <p:spPr>
            <a:xfrm flipH="1">
              <a:off x="5244920" y="1867778"/>
              <a:ext cx="1280160" cy="0"/>
            </a:xfrm>
            <a:prstGeom prst="line">
              <a:avLst/>
            </a:prstGeom>
            <a:noFill/>
            <a:ln w="12700" cap="flat" cmpd="sng" algn="ctr">
              <a:solidFill>
                <a:srgbClr val="FFFFFF"/>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3366AF79-95BE-4385-816D-C96DB0A5DC2B}"/>
                </a:ext>
                <a:ext uri="{C183D7F6-B498-43B3-948B-1728B52AA6E4}">
                  <adec:decorative xmlns:adec="http://schemas.microsoft.com/office/drawing/2017/decorative" val="1"/>
                </a:ext>
              </a:extLst>
            </p:cNvPr>
            <p:cNvCxnSpPr>
              <a:cxnSpLocks/>
            </p:cNvCxnSpPr>
            <p:nvPr/>
          </p:nvCxnSpPr>
          <p:spPr>
            <a:xfrm flipH="1">
              <a:off x="9077020" y="1867778"/>
              <a:ext cx="1280160" cy="0"/>
            </a:xfrm>
            <a:prstGeom prst="line">
              <a:avLst/>
            </a:prstGeom>
            <a:noFill/>
            <a:ln w="12700" cap="flat" cmpd="sng" algn="ctr">
              <a:solidFill>
                <a:srgbClr val="FFFFFF"/>
              </a:solidFill>
              <a:prstDash val="solid"/>
              <a:headEnd type="none" w="lg" len="med"/>
              <a:tailEnd type="none" w="lg" len="med"/>
            </a:ln>
            <a:effectLst/>
          </p:spPr>
        </p:cxnSp>
      </p:grpSp>
      <p:pic>
        <p:nvPicPr>
          <p:cNvPr id="25" name="Picture 24">
            <a:extLst>
              <a:ext uri="{FF2B5EF4-FFF2-40B4-BE49-F238E27FC236}">
                <a16:creationId xmlns:a16="http://schemas.microsoft.com/office/drawing/2014/main" id="{67003DAC-7AED-403D-83A9-FF2222D05A32}"/>
              </a:ext>
            </a:extLst>
          </p:cNvPr>
          <p:cNvPicPr>
            <a:picLocks noChangeAspect="1"/>
          </p:cNvPicPr>
          <p:nvPr/>
        </p:nvPicPr>
        <p:blipFill>
          <a:blip r:embed="rId8"/>
          <a:stretch>
            <a:fillRect/>
          </a:stretch>
        </p:blipFill>
        <p:spPr>
          <a:xfrm>
            <a:off x="5898355" y="2174739"/>
            <a:ext cx="395290" cy="433391"/>
          </a:xfrm>
          <a:prstGeom prst="rect">
            <a:avLst/>
          </a:prstGeom>
        </p:spPr>
      </p:pic>
      <p:pic>
        <p:nvPicPr>
          <p:cNvPr id="27" name="Picture 26">
            <a:extLst>
              <a:ext uri="{FF2B5EF4-FFF2-40B4-BE49-F238E27FC236}">
                <a16:creationId xmlns:a16="http://schemas.microsoft.com/office/drawing/2014/main" id="{33D82F7C-20AE-4009-8F3C-27ADBC846354}"/>
              </a:ext>
            </a:extLst>
          </p:cNvPr>
          <p:cNvPicPr>
            <a:picLocks noChangeAspect="1"/>
          </p:cNvPicPr>
          <p:nvPr/>
        </p:nvPicPr>
        <p:blipFill>
          <a:blip r:embed="rId9"/>
          <a:stretch>
            <a:fillRect/>
          </a:stretch>
        </p:blipFill>
        <p:spPr>
          <a:xfrm>
            <a:off x="8375742" y="2174739"/>
            <a:ext cx="423866" cy="433391"/>
          </a:xfrm>
          <a:prstGeom prst="rect">
            <a:avLst/>
          </a:prstGeom>
        </p:spPr>
      </p:pic>
      <p:pic>
        <p:nvPicPr>
          <p:cNvPr id="29" name="Picture 28">
            <a:extLst>
              <a:ext uri="{FF2B5EF4-FFF2-40B4-BE49-F238E27FC236}">
                <a16:creationId xmlns:a16="http://schemas.microsoft.com/office/drawing/2014/main" id="{2CB90AB0-5958-40F6-B067-14E7A6302274}"/>
              </a:ext>
            </a:extLst>
          </p:cNvPr>
          <p:cNvPicPr>
            <a:picLocks noChangeAspect="1"/>
          </p:cNvPicPr>
          <p:nvPr/>
        </p:nvPicPr>
        <p:blipFill>
          <a:blip r:embed="rId10"/>
          <a:stretch>
            <a:fillRect/>
          </a:stretch>
        </p:blipFill>
        <p:spPr>
          <a:xfrm>
            <a:off x="8342404" y="3433733"/>
            <a:ext cx="490541" cy="504829"/>
          </a:xfrm>
          <a:prstGeom prst="rect">
            <a:avLst/>
          </a:prstGeom>
        </p:spPr>
      </p:pic>
      <p:pic>
        <p:nvPicPr>
          <p:cNvPr id="31" name="Picture 30">
            <a:extLst>
              <a:ext uri="{FF2B5EF4-FFF2-40B4-BE49-F238E27FC236}">
                <a16:creationId xmlns:a16="http://schemas.microsoft.com/office/drawing/2014/main" id="{B13F8906-DFE0-4AF1-AEBB-73EE2E7D96A1}"/>
              </a:ext>
            </a:extLst>
          </p:cNvPr>
          <p:cNvPicPr>
            <a:picLocks noChangeAspect="1"/>
          </p:cNvPicPr>
          <p:nvPr/>
        </p:nvPicPr>
        <p:blipFill>
          <a:blip r:embed="rId11"/>
          <a:stretch>
            <a:fillRect/>
          </a:stretch>
        </p:blipFill>
        <p:spPr>
          <a:xfrm>
            <a:off x="5869779" y="3446500"/>
            <a:ext cx="452441" cy="433391"/>
          </a:xfrm>
          <a:prstGeom prst="rect">
            <a:avLst/>
          </a:prstGeom>
        </p:spPr>
      </p:pic>
    </p:spTree>
    <p:extLst>
      <p:ext uri="{BB962C8B-B14F-4D97-AF65-F5344CB8AC3E}">
        <p14:creationId xmlns:p14="http://schemas.microsoft.com/office/powerpoint/2010/main" val="17617686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p:txBody>
          <a:bodyPr/>
          <a:lstStyle/>
          <a:p>
            <a:r>
              <a:rPr lang="en-US"/>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B3DE-A8BA-FA36-710A-6961CE1BB510}"/>
              </a:ext>
            </a:extLst>
          </p:cNvPr>
          <p:cNvSpPr>
            <a:spLocks noGrp="1"/>
          </p:cNvSpPr>
          <p:nvPr>
            <p:ph type="title"/>
          </p:nvPr>
        </p:nvSpPr>
        <p:spPr/>
        <p:txBody>
          <a:bodyPr/>
          <a:lstStyle/>
          <a:p>
            <a:r>
              <a:rPr lang="en-US" dirty="0"/>
              <a:t>Networking Architecture</a:t>
            </a:r>
          </a:p>
        </p:txBody>
      </p:sp>
      <p:sp>
        <p:nvSpPr>
          <p:cNvPr id="3" name="Text Placeholder 2">
            <a:extLst>
              <a:ext uri="{FF2B5EF4-FFF2-40B4-BE49-F238E27FC236}">
                <a16:creationId xmlns:a16="http://schemas.microsoft.com/office/drawing/2014/main" id="{3A5E89C7-4EE1-8C83-8FDB-48949F57C83F}"/>
              </a:ext>
            </a:extLst>
          </p:cNvPr>
          <p:cNvSpPr>
            <a:spLocks noGrp="1"/>
          </p:cNvSpPr>
          <p:nvPr>
            <p:ph type="body" sz="quarter" idx="14"/>
          </p:nvPr>
        </p:nvSpPr>
        <p:spPr>
          <a:xfrm>
            <a:off x="584200" y="2084388"/>
            <a:ext cx="5219700" cy="1551194"/>
          </a:xfrm>
        </p:spPr>
        <p:txBody>
          <a:bodyPr/>
          <a:lstStyle/>
          <a:p>
            <a:r>
              <a:rPr lang="en-US" dirty="0"/>
              <a:t>Container Apps available for public requests.</a:t>
            </a:r>
          </a:p>
          <a:p>
            <a:r>
              <a:rPr lang="en-US" dirty="0"/>
              <a:t>Environments deployed with a virtual IP on a public, external IP address.</a:t>
            </a:r>
          </a:p>
        </p:txBody>
      </p:sp>
      <p:sp>
        <p:nvSpPr>
          <p:cNvPr id="4" name="Text Placeholder 3">
            <a:extLst>
              <a:ext uri="{FF2B5EF4-FFF2-40B4-BE49-F238E27FC236}">
                <a16:creationId xmlns:a16="http://schemas.microsoft.com/office/drawing/2014/main" id="{BA435FB9-8F3F-6CAD-6EEB-CB52E0B29B28}"/>
              </a:ext>
            </a:extLst>
          </p:cNvPr>
          <p:cNvSpPr>
            <a:spLocks noGrp="1"/>
          </p:cNvSpPr>
          <p:nvPr>
            <p:ph type="body" sz="quarter" idx="15"/>
          </p:nvPr>
        </p:nvSpPr>
        <p:spPr>
          <a:xfrm>
            <a:off x="6397625" y="2084388"/>
            <a:ext cx="5219700" cy="2806922"/>
          </a:xfrm>
        </p:spPr>
        <p:txBody>
          <a:bodyPr/>
          <a:lstStyle/>
          <a:p>
            <a:r>
              <a:rPr lang="en-US" dirty="0"/>
              <a:t>No public endpoint.</a:t>
            </a:r>
          </a:p>
          <a:p>
            <a:r>
              <a:rPr lang="en-US" dirty="0"/>
              <a:t>Deployed with a virtual IP mapped to an internal IP address.</a:t>
            </a:r>
          </a:p>
          <a:p>
            <a:r>
              <a:rPr lang="en-US" dirty="0"/>
              <a:t>Internal endpoint is an Azure Internal Load Balancer.</a:t>
            </a:r>
          </a:p>
          <a:p>
            <a:r>
              <a:rPr lang="en-US" dirty="0"/>
              <a:t>IP Addresses are issued from custom </a:t>
            </a:r>
            <a:r>
              <a:rPr lang="en-US" dirty="0" err="1"/>
              <a:t>Vnet’s</a:t>
            </a:r>
            <a:r>
              <a:rPr lang="en-US" dirty="0"/>
              <a:t> list of private IPs.</a:t>
            </a:r>
          </a:p>
        </p:txBody>
      </p:sp>
      <p:sp>
        <p:nvSpPr>
          <p:cNvPr id="5" name="Text Placeholder 4">
            <a:extLst>
              <a:ext uri="{FF2B5EF4-FFF2-40B4-BE49-F238E27FC236}">
                <a16:creationId xmlns:a16="http://schemas.microsoft.com/office/drawing/2014/main" id="{B9693702-260B-99D9-8BD7-4E4F226E4FB8}"/>
              </a:ext>
            </a:extLst>
          </p:cNvPr>
          <p:cNvSpPr>
            <a:spLocks noGrp="1"/>
          </p:cNvSpPr>
          <p:nvPr>
            <p:ph type="body" sz="quarter" idx="16"/>
          </p:nvPr>
        </p:nvSpPr>
        <p:spPr/>
        <p:txBody>
          <a:bodyPr/>
          <a:lstStyle/>
          <a:p>
            <a:r>
              <a:rPr lang="en-US" dirty="0"/>
              <a:t>External Environments</a:t>
            </a:r>
          </a:p>
        </p:txBody>
      </p:sp>
      <p:sp>
        <p:nvSpPr>
          <p:cNvPr id="6" name="Text Placeholder 5">
            <a:extLst>
              <a:ext uri="{FF2B5EF4-FFF2-40B4-BE49-F238E27FC236}">
                <a16:creationId xmlns:a16="http://schemas.microsoft.com/office/drawing/2014/main" id="{E358E4D3-B167-513A-B590-68953545BE0D}"/>
              </a:ext>
            </a:extLst>
          </p:cNvPr>
          <p:cNvSpPr>
            <a:spLocks noGrp="1"/>
          </p:cNvSpPr>
          <p:nvPr>
            <p:ph type="body" sz="quarter" idx="17"/>
          </p:nvPr>
        </p:nvSpPr>
        <p:spPr/>
        <p:txBody>
          <a:bodyPr/>
          <a:lstStyle/>
          <a:p>
            <a:r>
              <a:rPr lang="en-US" dirty="0"/>
              <a:t>Internal Environments</a:t>
            </a:r>
          </a:p>
        </p:txBody>
      </p:sp>
    </p:spTree>
    <p:extLst>
      <p:ext uri="{BB962C8B-B14F-4D97-AF65-F5344CB8AC3E}">
        <p14:creationId xmlns:p14="http://schemas.microsoft.com/office/powerpoint/2010/main" val="26046737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6466-D2D1-8408-EF75-A2B3BFCFBC3A}"/>
              </a:ext>
            </a:extLst>
          </p:cNvPr>
          <p:cNvSpPr>
            <a:spLocks noGrp="1"/>
          </p:cNvSpPr>
          <p:nvPr>
            <p:ph type="title"/>
          </p:nvPr>
        </p:nvSpPr>
        <p:spPr/>
        <p:txBody>
          <a:bodyPr/>
          <a:lstStyle/>
          <a:p>
            <a:r>
              <a:rPr lang="en-US" dirty="0"/>
              <a:t>A word on microservices + K8s before we start</a:t>
            </a:r>
          </a:p>
        </p:txBody>
      </p:sp>
      <p:sp>
        <p:nvSpPr>
          <p:cNvPr id="3" name="Text Placeholder 2">
            <a:extLst>
              <a:ext uri="{FF2B5EF4-FFF2-40B4-BE49-F238E27FC236}">
                <a16:creationId xmlns:a16="http://schemas.microsoft.com/office/drawing/2014/main" id="{D79F86DD-DD5E-758A-6B70-B734E3B7DB61}"/>
              </a:ext>
            </a:extLst>
          </p:cNvPr>
          <p:cNvSpPr>
            <a:spLocks noGrp="1"/>
          </p:cNvSpPr>
          <p:nvPr>
            <p:ph type="body" sz="quarter" idx="10"/>
          </p:nvPr>
        </p:nvSpPr>
        <p:spPr>
          <a:xfrm>
            <a:off x="586740" y="2226524"/>
            <a:ext cx="11018520" cy="2499146"/>
          </a:xfrm>
        </p:spPr>
        <p:txBody>
          <a:bodyPr/>
          <a:lstStyle/>
          <a:p>
            <a:pPr algn="ctr"/>
            <a:r>
              <a:rPr lang="en-US" dirty="0"/>
              <a:t>Do you need microservices?</a:t>
            </a:r>
          </a:p>
          <a:p>
            <a:pPr algn="ctr"/>
            <a:endParaRPr lang="en-US" dirty="0"/>
          </a:p>
          <a:p>
            <a:pPr algn="ctr"/>
            <a:r>
              <a:rPr lang="en-US" dirty="0"/>
              <a:t>Do you need Kubernetes?</a:t>
            </a:r>
          </a:p>
          <a:p>
            <a:pPr algn="ctr"/>
            <a:endParaRPr lang="en-US" dirty="0"/>
          </a:p>
          <a:p>
            <a:pPr algn="ctr"/>
            <a:r>
              <a:rPr lang="en-US" dirty="0"/>
              <a:t>Should you use Kubernetes and Microservices for everything?</a:t>
            </a:r>
          </a:p>
        </p:txBody>
      </p:sp>
    </p:spTree>
    <p:extLst>
      <p:ext uri="{BB962C8B-B14F-4D97-AF65-F5344CB8AC3E}">
        <p14:creationId xmlns:p14="http://schemas.microsoft.com/office/powerpoint/2010/main" val="121570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Ingress</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Internal or external visibility with TLS termination and support for HTTP/1.1 and HTTP/2</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D07F65-2D05-4286-AF7C-9A4466BC0C84}"/>
              </a:ext>
              <a:ext uri="{C183D7F6-B498-43B3-948B-1728B52AA6E4}">
                <adec:decorative xmlns:adec="http://schemas.microsoft.com/office/drawing/2017/decorative" val="1"/>
              </a:ext>
            </a:extLst>
          </p:cNvPr>
          <p:cNvSpPr/>
          <p:nvPr/>
        </p:nvSpPr>
        <p:spPr bwMode="auto">
          <a:xfrm>
            <a:off x="7159627" y="4990147"/>
            <a:ext cx="1744046" cy="6682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3" name="Title 3">
            <a:extLst>
              <a:ext uri="{FF2B5EF4-FFF2-40B4-BE49-F238E27FC236}">
                <a16:creationId xmlns:a16="http://schemas.microsoft.com/office/drawing/2014/main" id="{8A40EE6E-4A4B-4127-AB66-28B92D6C9271}"/>
              </a:ext>
            </a:extLst>
          </p:cNvPr>
          <p:cNvSpPr txBox="1">
            <a:spLocks/>
          </p:cNvSpPr>
          <p:nvPr/>
        </p:nvSpPr>
        <p:spPr>
          <a:xfrm>
            <a:off x="7157750" y="467624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Ingress</a:t>
            </a:r>
          </a:p>
        </p:txBody>
      </p:sp>
      <p:pic>
        <p:nvPicPr>
          <p:cNvPr id="4" name="Picture 3" descr="Envoy Logo">
            <a:extLst>
              <a:ext uri="{FF2B5EF4-FFF2-40B4-BE49-F238E27FC236}">
                <a16:creationId xmlns:a16="http://schemas.microsoft.com/office/drawing/2014/main" id="{DB99005B-3877-4064-BEBC-84DDA39864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549460" y="5174521"/>
            <a:ext cx="894883" cy="2994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2DE8A80C-D139-4106-A65E-179A9333C9B0}"/>
              </a:ext>
            </a:extLst>
          </p:cNvPr>
          <p:cNvSpPr txBox="1">
            <a:spLocks/>
          </p:cNvSpPr>
          <p:nvPr/>
        </p:nvSpPr>
        <p:spPr>
          <a:xfrm>
            <a:off x="5665451"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80%</a:t>
            </a:r>
          </a:p>
        </p:txBody>
      </p:sp>
      <p:sp>
        <p:nvSpPr>
          <p:cNvPr id="43" name="Title 3">
            <a:extLst>
              <a:ext uri="{FF2B5EF4-FFF2-40B4-BE49-F238E27FC236}">
                <a16:creationId xmlns:a16="http://schemas.microsoft.com/office/drawing/2014/main" id="{B370F3F7-15D3-47B4-8F41-A4463BEBDEA5}"/>
              </a:ext>
            </a:extLst>
          </p:cNvPr>
          <p:cNvSpPr txBox="1">
            <a:spLocks/>
          </p:cNvSpPr>
          <p:nvPr/>
        </p:nvSpPr>
        <p:spPr>
          <a:xfrm>
            <a:off x="9949458"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20%</a:t>
            </a:r>
          </a:p>
        </p:txBody>
      </p:sp>
      <p:sp>
        <p:nvSpPr>
          <p:cNvPr id="7" name="Title 3">
            <a:extLst>
              <a:ext uri="{FF2B5EF4-FFF2-40B4-BE49-F238E27FC236}">
                <a16:creationId xmlns:a16="http://schemas.microsoft.com/office/drawing/2014/main" id="{A6643306-2D41-4400-B400-536A8474C642}"/>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3" name="Rectangle 32">
            <a:extLst>
              <a:ext uri="{FF2B5EF4-FFF2-40B4-BE49-F238E27FC236}">
                <a16:creationId xmlns:a16="http://schemas.microsoft.com/office/drawing/2014/main" id="{2303C6E9-0A34-4329-AA61-B93F39F00793}"/>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E06277D1-1F01-4EA4-BA15-D61351C033A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2CEC01A-4819-4252-98F1-D746A3FA7E46}"/>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itle 3">
            <a:extLst>
              <a:ext uri="{FF2B5EF4-FFF2-40B4-BE49-F238E27FC236}">
                <a16:creationId xmlns:a16="http://schemas.microsoft.com/office/drawing/2014/main" id="{BB7E3764-FD8D-42AE-85D5-C377B47086E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4" name="Title 3">
            <a:extLst>
              <a:ext uri="{FF2B5EF4-FFF2-40B4-BE49-F238E27FC236}">
                <a16:creationId xmlns:a16="http://schemas.microsoft.com/office/drawing/2014/main" id="{CCABD405-A738-4333-8160-29ED1596D22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5" name="Group 44">
            <a:extLst>
              <a:ext uri="{FF2B5EF4-FFF2-40B4-BE49-F238E27FC236}">
                <a16:creationId xmlns:a16="http://schemas.microsoft.com/office/drawing/2014/main" id="{0C03F8F6-3492-440D-83E3-D73EEAEBC8A4}"/>
              </a:ext>
            </a:extLst>
          </p:cNvPr>
          <p:cNvGrpSpPr/>
          <p:nvPr/>
        </p:nvGrpSpPr>
        <p:grpSpPr>
          <a:xfrm>
            <a:off x="4931738" y="2953419"/>
            <a:ext cx="1073970" cy="327195"/>
            <a:chOff x="5488755" y="2895015"/>
            <a:chExt cx="1457381" cy="444005"/>
          </a:xfrm>
        </p:grpSpPr>
        <p:sp>
          <p:nvSpPr>
            <p:cNvPr id="46" name="Rectangle: Rounded Corners 45">
              <a:extLst>
                <a:ext uri="{FF2B5EF4-FFF2-40B4-BE49-F238E27FC236}">
                  <a16:creationId xmlns:a16="http://schemas.microsoft.com/office/drawing/2014/main" id="{D1BDF7D3-77A5-4816-92DA-C2A82A2E7047}"/>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C2FF2CB-4859-42A4-A921-FE154B689C5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48CF8AA-D8DD-49EF-A5FB-9CADD2C7CC8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9" name="Rectangle 48">
            <a:extLst>
              <a:ext uri="{FF2B5EF4-FFF2-40B4-BE49-F238E27FC236}">
                <a16:creationId xmlns:a16="http://schemas.microsoft.com/office/drawing/2014/main" id="{9BBAD622-DCD6-4EA6-8130-D29442CA862A}"/>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C64F49-3971-41D7-BDA2-710EDEDECEDC}"/>
              </a:ext>
            </a:extLst>
          </p:cNvPr>
          <p:cNvGrpSpPr/>
          <p:nvPr/>
        </p:nvGrpSpPr>
        <p:grpSpPr>
          <a:xfrm>
            <a:off x="6439929" y="2953419"/>
            <a:ext cx="1073970" cy="327195"/>
            <a:chOff x="5488755" y="2895015"/>
            <a:chExt cx="1457381" cy="444005"/>
          </a:xfrm>
        </p:grpSpPr>
        <p:sp>
          <p:nvSpPr>
            <p:cNvPr id="51" name="Rectangle: Rounded Corners 50">
              <a:extLst>
                <a:ext uri="{FF2B5EF4-FFF2-40B4-BE49-F238E27FC236}">
                  <a16:creationId xmlns:a16="http://schemas.microsoft.com/office/drawing/2014/main" id="{F36B67CB-0880-47ED-BE17-2FF4AEE161F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E2834086-BEC7-496C-90A6-0F013950BEB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DF97DDA8-7E31-4CF8-9270-D94AD299302A}"/>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4" name="Rectangle 53">
            <a:extLst>
              <a:ext uri="{FF2B5EF4-FFF2-40B4-BE49-F238E27FC236}">
                <a16:creationId xmlns:a16="http://schemas.microsoft.com/office/drawing/2014/main" id="{754126E0-4C6D-4755-A78B-3A0BA63A0FAD}"/>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271FD745-FF94-4984-8FB6-77AE86D1FE7A}"/>
              </a:ext>
            </a:extLst>
          </p:cNvPr>
          <p:cNvGrpSpPr/>
          <p:nvPr/>
        </p:nvGrpSpPr>
        <p:grpSpPr>
          <a:xfrm>
            <a:off x="8456172" y="2953419"/>
            <a:ext cx="1073970" cy="327195"/>
            <a:chOff x="5488755" y="2895015"/>
            <a:chExt cx="1457381" cy="444005"/>
          </a:xfrm>
        </p:grpSpPr>
        <p:sp>
          <p:nvSpPr>
            <p:cNvPr id="56" name="Rectangle: Rounded Corners 55">
              <a:extLst>
                <a:ext uri="{FF2B5EF4-FFF2-40B4-BE49-F238E27FC236}">
                  <a16:creationId xmlns:a16="http://schemas.microsoft.com/office/drawing/2014/main" id="{37717FF5-E5AC-44C6-B5C0-4710F46787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5661218-353D-4064-B895-966151DEE22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5C826E7C-8EDA-45CF-BE98-95639E70E03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9" name="Rectangle 58">
            <a:extLst>
              <a:ext uri="{FF2B5EF4-FFF2-40B4-BE49-F238E27FC236}">
                <a16:creationId xmlns:a16="http://schemas.microsoft.com/office/drawing/2014/main" id="{FF2984D1-28E5-4F19-8E54-8661514C6BC1}"/>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95806C51-E40A-4E4C-B0ED-039614591BE0}"/>
              </a:ext>
            </a:extLst>
          </p:cNvPr>
          <p:cNvGrpSpPr/>
          <p:nvPr/>
        </p:nvGrpSpPr>
        <p:grpSpPr>
          <a:xfrm>
            <a:off x="9964363" y="2953419"/>
            <a:ext cx="1073970" cy="327195"/>
            <a:chOff x="5488755" y="2895015"/>
            <a:chExt cx="1457381" cy="444005"/>
          </a:xfrm>
        </p:grpSpPr>
        <p:sp>
          <p:nvSpPr>
            <p:cNvPr id="64" name="Rectangle: Rounded Corners 63">
              <a:extLst>
                <a:ext uri="{FF2B5EF4-FFF2-40B4-BE49-F238E27FC236}">
                  <a16:creationId xmlns:a16="http://schemas.microsoft.com/office/drawing/2014/main" id="{08C71053-2DA2-4D3D-B2B9-D635C002467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775CB31-E9EE-4738-B474-6F8A9C6766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B06F89B-97DE-4147-8A21-7A993624E96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 name="Title 3">
            <a:extLst>
              <a:ext uri="{FF2B5EF4-FFF2-40B4-BE49-F238E27FC236}">
                <a16:creationId xmlns:a16="http://schemas.microsoft.com/office/drawing/2014/main" id="{5F417802-4E3C-4841-87B6-882C17A175EC}"/>
              </a:ext>
            </a:extLst>
          </p:cNvPr>
          <p:cNvSpPr txBox="1">
            <a:spLocks/>
          </p:cNvSpPr>
          <p:nvPr/>
        </p:nvSpPr>
        <p:spPr>
          <a:xfrm>
            <a:off x="6287915" y="2414193"/>
            <a:ext cx="87230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8" name="Title 3">
            <a:extLst>
              <a:ext uri="{FF2B5EF4-FFF2-40B4-BE49-F238E27FC236}">
                <a16:creationId xmlns:a16="http://schemas.microsoft.com/office/drawing/2014/main" id="{76AF2FA5-E3CA-4B55-8B9C-F900F70A9AC8}"/>
              </a:ext>
            </a:extLst>
          </p:cNvPr>
          <p:cNvSpPr txBox="1">
            <a:spLocks/>
          </p:cNvSpPr>
          <p:nvPr/>
        </p:nvSpPr>
        <p:spPr>
          <a:xfrm>
            <a:off x="9813959" y="2411597"/>
            <a:ext cx="77291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5369624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3406689" cy="7950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Bring your own </a:t>
            </a:r>
            <a:r>
              <a:rPr lang="en-US" spc="-49">
                <a:latin typeface="Segoe UI Semibold"/>
              </a:rPr>
              <a:t>Virtual Network</a:t>
            </a:r>
            <a:endPar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endParaRP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0" y="2959597"/>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Deploy an environment using a custom virtual network and optionally without a public IP address</a:t>
            </a:r>
          </a:p>
        </p:txBody>
      </p:sp>
      <p:pic>
        <p:nvPicPr>
          <p:cNvPr id="3" name="Picture 2" descr="A screenshot of a computer&#10;&#10;Description automatically generated with low confidence">
            <a:extLst>
              <a:ext uri="{FF2B5EF4-FFF2-40B4-BE49-F238E27FC236}">
                <a16:creationId xmlns:a16="http://schemas.microsoft.com/office/drawing/2014/main" id="{55D364FB-87B6-0B39-134A-75BADBB0D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475212"/>
            <a:ext cx="7590792" cy="3465140"/>
          </a:xfrm>
          <a:prstGeom prst="rect">
            <a:avLst/>
          </a:prstGeom>
        </p:spPr>
      </p:pic>
    </p:spTree>
    <p:extLst>
      <p:ext uri="{BB962C8B-B14F-4D97-AF65-F5344CB8AC3E}">
        <p14:creationId xmlns:p14="http://schemas.microsoft.com/office/powerpoint/2010/main" val="1670159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Logging</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write logs to standard output or standard error streams surfaced via Log Analytics </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60FC2FA-C0AF-4C13-ABB9-5D03B0C2718D}"/>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7" name="Rectangle 26">
            <a:extLst>
              <a:ext uri="{FF2B5EF4-FFF2-40B4-BE49-F238E27FC236}">
                <a16:creationId xmlns:a16="http://schemas.microsoft.com/office/drawing/2014/main" id="{27EE09E2-4486-4C9E-A6E4-6D7468FE8DE9}"/>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9" name="Rectangle 28">
            <a:extLst>
              <a:ext uri="{FF2B5EF4-FFF2-40B4-BE49-F238E27FC236}">
                <a16:creationId xmlns:a16="http://schemas.microsoft.com/office/drawing/2014/main" id="{E51774EE-5A83-454C-90FF-C460F5AAAA05}"/>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0" name="Title 3">
            <a:extLst>
              <a:ext uri="{FF2B5EF4-FFF2-40B4-BE49-F238E27FC236}">
                <a16:creationId xmlns:a16="http://schemas.microsoft.com/office/drawing/2014/main" id="{FB9A4109-BB76-4381-87BB-FAC0BB8E3E0C}"/>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1" name="Rectangle 30">
            <a:extLst>
              <a:ext uri="{FF2B5EF4-FFF2-40B4-BE49-F238E27FC236}">
                <a16:creationId xmlns:a16="http://schemas.microsoft.com/office/drawing/2014/main" id="{5E70F0AD-F858-4D90-BCA9-D109DC0E7409}"/>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011DC0AF-7B01-4272-B3F4-74BF071E414D}"/>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8" name="Rectangle: Rounded Corners 37">
            <a:extLst>
              <a:ext uri="{FF2B5EF4-FFF2-40B4-BE49-F238E27FC236}">
                <a16:creationId xmlns:a16="http://schemas.microsoft.com/office/drawing/2014/main" id="{0100B519-3C79-467B-89BE-0FB625775C89}"/>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B68BD2C-D5F5-4DE3-88F4-3A637C1DCF08}"/>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305F0DE-8F59-4432-9FF2-7A5B22FADB65}"/>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5" name="Rectangle: Rounded Corners 34">
            <a:extLst>
              <a:ext uri="{FF2B5EF4-FFF2-40B4-BE49-F238E27FC236}">
                <a16:creationId xmlns:a16="http://schemas.microsoft.com/office/drawing/2014/main" id="{348192D0-9E58-496B-9560-9193254508B9}"/>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4FB0DFA5-EC0D-496C-B882-1BE03758AFE0}"/>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1FBED44F-112C-48F0-891C-722E5707F318}"/>
              </a:ext>
            </a:extLst>
          </p:cNvPr>
          <p:cNvSpPr/>
          <p:nvPr/>
        </p:nvSpPr>
        <p:spPr bwMode="auto">
          <a:xfrm>
            <a:off x="90767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9233B37-9278-43D4-95F4-C9F298B14134}"/>
              </a:ext>
            </a:extLst>
          </p:cNvPr>
          <p:cNvSpPr txBox="1">
            <a:spLocks/>
          </p:cNvSpPr>
          <p:nvPr/>
        </p:nvSpPr>
        <p:spPr>
          <a:xfrm>
            <a:off x="5465754" y="4463177"/>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5" name="Graphic 4" descr="Log analytics icon">
            <a:extLst>
              <a:ext uri="{FF2B5EF4-FFF2-40B4-BE49-F238E27FC236}">
                <a16:creationId xmlns:a16="http://schemas.microsoft.com/office/drawing/2014/main" id="{BFB0F0AD-F736-4280-8B1A-8DE9EA710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123" y="4588739"/>
            <a:ext cx="1031574" cy="1031574"/>
          </a:xfrm>
          <a:prstGeom prst="rect">
            <a:avLst/>
          </a:prstGeom>
        </p:spPr>
      </p:pic>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A9C2617-542B-4124-8A97-525E071F115E}"/>
              </a:ext>
            </a:extLst>
          </p:cNvPr>
          <p:cNvSpPr txBox="1">
            <a:spLocks/>
          </p:cNvSpPr>
          <p:nvPr/>
        </p:nvSpPr>
        <p:spPr>
          <a:xfrm>
            <a:off x="9036371" y="4423451"/>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B15A097F-B710-49C2-A0B9-110DEFC6FCD5}"/>
              </a:ext>
            </a:extLst>
          </p:cNvPr>
          <p:cNvSpPr txBox="1">
            <a:spLocks/>
          </p:cNvSpPr>
          <p:nvPr/>
        </p:nvSpPr>
        <p:spPr>
          <a:xfrm>
            <a:off x="6141884" y="5771860"/>
            <a:ext cx="3681723" cy="3224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Log Analytics</a:t>
            </a:r>
          </a:p>
        </p:txBody>
      </p:sp>
      <p:sp>
        <p:nvSpPr>
          <p:cNvPr id="3" name="Title 3">
            <a:extLst>
              <a:ext uri="{FF2B5EF4-FFF2-40B4-BE49-F238E27FC236}">
                <a16:creationId xmlns:a16="http://schemas.microsoft.com/office/drawing/2014/main" id="{026E7F69-B260-40A6-8B1E-4E292B55893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862949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70469FC-5C42-4215-8A2A-587EA9871FA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Secrets management</a:t>
            </a:r>
          </a:p>
        </p:txBody>
      </p:sp>
      <p:sp>
        <p:nvSpPr>
          <p:cNvPr id="7" name="Content Placeholder 3">
            <a:extLst>
              <a:ext uri="{FF2B5EF4-FFF2-40B4-BE49-F238E27FC236}">
                <a16:creationId xmlns:a16="http://schemas.microsoft.com/office/drawing/2014/main" id="{3E60EB92-8D58-47C0-813F-772CBFB76119}"/>
              </a:ext>
            </a:extLst>
          </p:cNvPr>
          <p:cNvSpPr txBox="1">
            <a:spLocks/>
          </p:cNvSpPr>
          <p:nvPr/>
        </p:nvSpPr>
        <p:spPr>
          <a:xfrm>
            <a:off x="596901" y="2573338"/>
            <a:ext cx="421639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Securely store sensitive configuration elements that are then available to containers through environment variables, scale rules, and </a:t>
            </a: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Dapr</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 name="Rectangle 2">
            <a:extLst>
              <a:ext uri="{FF2B5EF4-FFF2-40B4-BE49-F238E27FC236}">
                <a16:creationId xmlns:a16="http://schemas.microsoft.com/office/drawing/2014/main" id="{EC527E3D-5C11-480F-833C-FEC6F5F5C4BC}"/>
              </a:ext>
              <a:ext uri="{C183D7F6-B498-43B3-948B-1728B52AA6E4}">
                <adec:decorative xmlns:adec="http://schemas.microsoft.com/office/drawing/2017/decorative" val="1"/>
              </a:ext>
            </a:extLst>
          </p:cNvPr>
          <p:cNvSpPr/>
          <p:nvPr/>
        </p:nvSpPr>
        <p:spPr bwMode="auto">
          <a:xfrm>
            <a:off x="5326062" y="0"/>
            <a:ext cx="6865937" cy="6858000"/>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Rectangle 10" descr="Box highlighting code reading &quot;name:&quot; &quot;ConnectionString&quot;, &quot;secretref&quot;: &quot;queue-connection-string&quot;">
            <a:extLst>
              <a:ext uri="{FF2B5EF4-FFF2-40B4-BE49-F238E27FC236}">
                <a16:creationId xmlns:a16="http://schemas.microsoft.com/office/drawing/2014/main" id="{300EA9C0-0DF5-4F5C-8F69-C6BA31D5CD31}"/>
              </a:ext>
              <a:ext uri="{C183D7F6-B498-43B3-948B-1728B52AA6E4}">
                <adec:decorative xmlns:adec="http://schemas.microsoft.com/office/drawing/2017/decorative" val="0"/>
              </a:ext>
            </a:extLst>
          </p:cNvPr>
          <p:cNvSpPr/>
          <p:nvPr/>
        </p:nvSpPr>
        <p:spPr bwMode="auto">
          <a:xfrm>
            <a:off x="7637237" y="3751162"/>
            <a:ext cx="3962400" cy="638354"/>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FD41042-FEE6-4951-84EE-B3297C5DB89E}"/>
              </a:ext>
            </a:extLst>
          </p:cNvPr>
          <p:cNvSpPr txBox="1"/>
          <p:nvPr/>
        </p:nvSpPr>
        <p:spPr>
          <a:xfrm>
            <a:off x="5681917" y="1443841"/>
            <a:ext cx="596372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"containers"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"image"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myregistry</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/myQueueApp:v1"</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myQueueApp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"env"</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QueueName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ConnectionString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secretref</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"queue-connection-string"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2796093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BC03-1818-31A5-49B1-0C2F6738879C}"/>
              </a:ext>
            </a:extLst>
          </p:cNvPr>
          <p:cNvSpPr>
            <a:spLocks noGrp="1"/>
          </p:cNvSpPr>
          <p:nvPr>
            <p:ph type="title"/>
          </p:nvPr>
        </p:nvSpPr>
        <p:spPr>
          <a:xfrm>
            <a:off x="588263" y="588963"/>
            <a:ext cx="4158362" cy="2535236"/>
          </a:xfrm>
        </p:spPr>
        <p:txBody>
          <a:bodyPr wrap="square" anchor="b">
            <a:normAutofit/>
          </a:bodyPr>
          <a:lstStyle/>
          <a:p>
            <a:r>
              <a:rPr lang="en-US" dirty="0"/>
              <a:t>Authentication</a:t>
            </a:r>
          </a:p>
        </p:txBody>
      </p:sp>
      <p:sp>
        <p:nvSpPr>
          <p:cNvPr id="3" name="Content Placeholder 2">
            <a:extLst>
              <a:ext uri="{FF2B5EF4-FFF2-40B4-BE49-F238E27FC236}">
                <a16:creationId xmlns:a16="http://schemas.microsoft.com/office/drawing/2014/main" id="{0C8EC033-9E52-6C24-1C29-5C56AC2ABC56}"/>
              </a:ext>
            </a:extLst>
          </p:cNvPr>
          <p:cNvSpPr>
            <a:spLocks noGrp="1"/>
          </p:cNvSpPr>
          <p:nvPr>
            <p:ph type="body" sz="quarter" idx="10"/>
          </p:nvPr>
        </p:nvSpPr>
        <p:spPr>
          <a:xfrm>
            <a:off x="584200" y="3535540"/>
            <a:ext cx="4162425" cy="2733497"/>
          </a:xfrm>
        </p:spPr>
        <p:txBody>
          <a:bodyPr wrap="square">
            <a:normAutofit/>
          </a:bodyPr>
          <a:lstStyle/>
          <a:p>
            <a:r>
              <a:rPr lang="en-US" dirty="0"/>
              <a:t>Built-in Authentication capabilities available (</a:t>
            </a:r>
            <a:r>
              <a:rPr lang="en-US" dirty="0" err="1"/>
              <a:t>EasyAuth</a:t>
            </a:r>
            <a:r>
              <a:rPr lang="en-US" dirty="0"/>
              <a:t>)</a:t>
            </a:r>
          </a:p>
          <a:p>
            <a:r>
              <a:rPr lang="en-US" dirty="0"/>
              <a:t>Runs as a sidecar for each replica.</a:t>
            </a:r>
          </a:p>
          <a:p>
            <a:r>
              <a:rPr lang="en-US" dirty="0"/>
              <a:t>Can use popular identity providers and any OpenID Connect provider.</a:t>
            </a:r>
          </a:p>
          <a:p>
            <a:pPr marL="0" indent="0">
              <a:buNone/>
            </a:pPr>
            <a:endParaRPr lang="en-US" dirty="0"/>
          </a:p>
        </p:txBody>
      </p:sp>
      <p:pic>
        <p:nvPicPr>
          <p:cNvPr id="2050" name="Picture 2" descr="An architecture diagram showing requests being intercepted by a sidecar container which interacts with identity providers before allowing traffic to the app container">
            <a:extLst>
              <a:ext uri="{FF2B5EF4-FFF2-40B4-BE49-F238E27FC236}">
                <a16:creationId xmlns:a16="http://schemas.microsoft.com/office/drawing/2014/main" id="{BA543F2B-59A4-72FA-F231-DF7282A004B1}"/>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p:blipFill>
        <p:spPr bwMode="auto">
          <a:xfrm>
            <a:off x="5334000" y="1663066"/>
            <a:ext cx="6858000" cy="353186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967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3F5C9-326A-43F1-BD36-B639EBEFEFEC}"/>
              </a:ext>
              <a:ext uri="{C183D7F6-B498-43B3-948B-1728B52AA6E4}">
                <adec:decorative xmlns:adec="http://schemas.microsoft.com/office/drawing/2017/decorative" val="1"/>
              </a:ext>
            </a:extLst>
          </p:cNvPr>
          <p:cNvSpPr/>
          <p:nvPr/>
        </p:nvSpPr>
        <p:spPr bwMode="auto">
          <a:xfrm>
            <a:off x="4065588" y="3164478"/>
            <a:ext cx="7534888" cy="209260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Microservices using </a:t>
            </a:r>
            <a:r>
              <a:rPr lang="en-US">
                <a:solidFill>
                  <a:schemeClr val="accent1"/>
                </a:solidFill>
              </a:rPr>
              <a:t>any language or framework</a:t>
            </a:r>
            <a:br>
              <a:rPr lang="en-US">
                <a:solidFill>
                  <a:schemeClr val="accent1"/>
                </a:solidFill>
              </a:rPr>
            </a:br>
            <a:r>
              <a:rPr lang="en-US" sz="2400"/>
              <a:t>Any cloud or edge infrastructure</a:t>
            </a:r>
          </a:p>
        </p:txBody>
      </p:sp>
      <p:pic>
        <p:nvPicPr>
          <p:cNvPr id="8" name="Graphic 7" descr="Dapr logo">
            <a:extLst>
              <a:ext uri="{FF2B5EF4-FFF2-40B4-BE49-F238E27FC236}">
                <a16:creationId xmlns:a16="http://schemas.microsoft.com/office/drawing/2014/main" id="{D304C168-BCED-4BD3-8DE1-8BBBC35E0A3F}"/>
              </a:ext>
              <a:ext uri="{C183D7F6-B498-43B3-948B-1728B52AA6E4}">
                <adec:decorative xmlns:adec="http://schemas.microsoft.com/office/drawing/2017/decorative" val="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333" t="18330" r="9333" b="18330"/>
          <a:stretch/>
        </p:blipFill>
        <p:spPr>
          <a:xfrm>
            <a:off x="515324" y="1931018"/>
            <a:ext cx="1891351" cy="1472940"/>
          </a:xfrm>
          <a:prstGeom prst="rect">
            <a:avLst/>
          </a:prstGeom>
        </p:spPr>
      </p:pic>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Distributed Application </a:t>
            </a:r>
            <a:b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Runtime</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Portable, event-driven, runtime for building distributed applications across cloud and edge</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6"/>
              </a:rPr>
              <a:t>dapr.io</a:t>
            </a: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1685" y="5911470"/>
            <a:ext cx="2076353" cy="396440"/>
          </a:xfrm>
          <a:prstGeom prst="rect">
            <a:avLst/>
          </a:prstGeom>
        </p:spPr>
      </p:pic>
      <p:sp>
        <p:nvSpPr>
          <p:cNvPr id="346" name="Rectangle 345" descr="Diagram showing Channels, Microservices, and Azure Services">
            <a:extLst>
              <a:ext uri="{FF2B5EF4-FFF2-40B4-BE49-F238E27FC236}">
                <a16:creationId xmlns:a16="http://schemas.microsoft.com/office/drawing/2014/main" id="{5B34EAA4-3532-41C9-B29D-04E168DDF33C}"/>
              </a:ext>
              <a:ext uri="{C183D7F6-B498-43B3-948B-1728B52AA6E4}">
                <adec:decorative xmlns:adec="http://schemas.microsoft.com/office/drawing/2017/decorative" val="0"/>
              </a:ext>
            </a:extLst>
          </p:cNvPr>
          <p:cNvSpPr/>
          <p:nvPr/>
        </p:nvSpPr>
        <p:spPr bwMode="auto">
          <a:xfrm>
            <a:off x="4259412" y="1982028"/>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 code</a:t>
            </a:r>
          </a:p>
        </p:txBody>
      </p:sp>
      <p:sp>
        <p:nvSpPr>
          <p:cNvPr id="378" name="Rectangle 377" descr="Diagram showing Channels, Microservices, and Azure Services">
            <a:extLst>
              <a:ext uri="{FF2B5EF4-FFF2-40B4-BE49-F238E27FC236}">
                <a16:creationId xmlns:a16="http://schemas.microsoft.com/office/drawing/2014/main" id="{A6FA5888-2B13-4EBF-A197-A82F351EE9A6}"/>
              </a:ext>
              <a:ext uri="{C183D7F6-B498-43B3-948B-1728B52AA6E4}">
                <adec:decorative xmlns:adec="http://schemas.microsoft.com/office/drawing/2017/decorative" val="0"/>
              </a:ext>
            </a:extLst>
          </p:cNvPr>
          <p:cNvSpPr/>
          <p:nvPr/>
        </p:nvSpPr>
        <p:spPr bwMode="auto">
          <a:xfrm>
            <a:off x="6935027" y="2324119"/>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services written in any code or framework</a:t>
            </a:r>
          </a:p>
        </p:txBody>
      </p:sp>
      <p:pic>
        <p:nvPicPr>
          <p:cNvPr id="383" name="Picture 2" descr="Go logo">
            <a:extLst>
              <a:ext uri="{FF2B5EF4-FFF2-40B4-BE49-F238E27FC236}">
                <a16:creationId xmlns:a16="http://schemas.microsoft.com/office/drawing/2014/main" id="{CCEC4F50-5C82-48E4-BE53-192F34A09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2522" y="2598438"/>
            <a:ext cx="478592" cy="422719"/>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383" descr="Node logo">
            <a:extLst>
              <a:ext uri="{FF2B5EF4-FFF2-40B4-BE49-F238E27FC236}">
                <a16:creationId xmlns:a16="http://schemas.microsoft.com/office/drawing/2014/main" id="{8FFF9D2C-4EE5-4480-AF0C-A5FDB4EFDBD8}"/>
              </a:ext>
            </a:extLst>
          </p:cNvPr>
          <p:cNvPicPr>
            <a:picLocks noChangeAspect="1"/>
          </p:cNvPicPr>
          <p:nvPr/>
        </p:nvPicPr>
        <p:blipFill>
          <a:blip r:embed="rId10"/>
          <a:stretch>
            <a:fillRect/>
          </a:stretch>
        </p:blipFill>
        <p:spPr>
          <a:xfrm>
            <a:off x="6295393" y="2721731"/>
            <a:ext cx="655378" cy="176133"/>
          </a:xfrm>
          <a:prstGeom prst="rect">
            <a:avLst/>
          </a:prstGeom>
        </p:spPr>
      </p:pic>
      <p:pic>
        <p:nvPicPr>
          <p:cNvPr id="385" name="Graphic 384" descr="python icon">
            <a:extLst>
              <a:ext uri="{FF2B5EF4-FFF2-40B4-BE49-F238E27FC236}">
                <a16:creationId xmlns:a16="http://schemas.microsoft.com/office/drawing/2014/main" id="{96235438-B7D3-4093-8935-6C82A2E4D8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5050" y="2716154"/>
            <a:ext cx="634080" cy="187286"/>
          </a:xfrm>
          <a:prstGeom prst="rect">
            <a:avLst/>
          </a:prstGeom>
        </p:spPr>
      </p:pic>
      <p:pic>
        <p:nvPicPr>
          <p:cNvPr id="386" name="Picture 4" descr=".NET icon">
            <a:extLst>
              <a:ext uri="{FF2B5EF4-FFF2-40B4-BE49-F238E27FC236}">
                <a16:creationId xmlns:a16="http://schemas.microsoft.com/office/drawing/2014/main" id="{CA3A1D01-9143-4566-A99A-DCC85CAD76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3409" y="2686504"/>
            <a:ext cx="246586" cy="246586"/>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386" descr="Java logo">
            <a:extLst>
              <a:ext uri="{FF2B5EF4-FFF2-40B4-BE49-F238E27FC236}">
                <a16:creationId xmlns:a16="http://schemas.microsoft.com/office/drawing/2014/main" id="{EFD336AE-1CA3-4621-97F8-AC39503E82F2}"/>
              </a:ext>
            </a:extLst>
          </p:cNvPr>
          <p:cNvPicPr>
            <a:picLocks noChangeAspect="1"/>
          </p:cNvPicPr>
          <p:nvPr/>
        </p:nvPicPr>
        <p:blipFill>
          <a:blip r:embed="rId14"/>
          <a:stretch>
            <a:fillRect/>
          </a:stretch>
        </p:blipFill>
        <p:spPr>
          <a:xfrm>
            <a:off x="8654274" y="2677698"/>
            <a:ext cx="422718" cy="264199"/>
          </a:xfrm>
          <a:prstGeom prst="rect">
            <a:avLst/>
          </a:prstGeom>
        </p:spPr>
      </p:pic>
      <p:pic>
        <p:nvPicPr>
          <p:cNvPr id="388" name="Graphic 387" descr="C++ icon">
            <a:extLst>
              <a:ext uri="{FF2B5EF4-FFF2-40B4-BE49-F238E27FC236}">
                <a16:creationId xmlns:a16="http://schemas.microsoft.com/office/drawing/2014/main" id="{268E4167-0572-4E12-BCDA-D83AE6DE7D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1271" y="2686504"/>
            <a:ext cx="219166" cy="246586"/>
          </a:xfrm>
          <a:prstGeom prst="rect">
            <a:avLst/>
          </a:prstGeom>
        </p:spPr>
      </p:pic>
      <p:pic>
        <p:nvPicPr>
          <p:cNvPr id="389" name="Picture 8" descr="php icon">
            <a:extLst>
              <a:ext uri="{FF2B5EF4-FFF2-40B4-BE49-F238E27FC236}">
                <a16:creationId xmlns:a16="http://schemas.microsoft.com/office/drawing/2014/main" id="{2EF28493-5588-41BA-A60D-D76E7AA6F6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44717" y="2686504"/>
            <a:ext cx="324141" cy="246586"/>
          </a:xfrm>
          <a:prstGeom prst="rect">
            <a:avLst/>
          </a:prstGeom>
          <a:noFill/>
          <a:extLst>
            <a:ext uri="{909E8E84-426E-40DD-AFC4-6F175D3DCCD1}">
              <a14:hiddenFill xmlns:a14="http://schemas.microsoft.com/office/drawing/2010/main">
                <a:solidFill>
                  <a:srgbClr val="FFFFFF"/>
                </a:solidFill>
              </a14:hiddenFill>
            </a:ext>
          </a:extLst>
        </p:spPr>
      </p:pic>
      <p:sp>
        <p:nvSpPr>
          <p:cNvPr id="379" name="Rectangle 378" descr="Diagram showing Channels, Microservices, and Azure Services">
            <a:extLst>
              <a:ext uri="{FF2B5EF4-FFF2-40B4-BE49-F238E27FC236}">
                <a16:creationId xmlns:a16="http://schemas.microsoft.com/office/drawing/2014/main" id="{AE530534-7296-46FB-A2D1-94A75E54DAF4}"/>
              </a:ext>
              <a:ext uri="{C183D7F6-B498-43B3-948B-1728B52AA6E4}">
                <adec:decorative xmlns:adec="http://schemas.microsoft.com/office/drawing/2017/decorative" val="0"/>
              </a:ext>
            </a:extLst>
          </p:cNvPr>
          <p:cNvSpPr/>
          <p:nvPr/>
        </p:nvSpPr>
        <p:spPr bwMode="auto">
          <a:xfrm>
            <a:off x="5956181"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API</a:t>
            </a:r>
          </a:p>
        </p:txBody>
      </p:sp>
      <p:sp>
        <p:nvSpPr>
          <p:cNvPr id="380" name="Rectangle 379" descr="Diagram showing Channels, Microservices, and Azure Services">
            <a:extLst>
              <a:ext uri="{FF2B5EF4-FFF2-40B4-BE49-F238E27FC236}">
                <a16:creationId xmlns:a16="http://schemas.microsoft.com/office/drawing/2014/main" id="{CECF5D60-697C-49D0-BDA2-95A815B31F84}"/>
              </a:ext>
              <a:ext uri="{C183D7F6-B498-43B3-948B-1728B52AA6E4}">
                <adec:decorative xmlns:adec="http://schemas.microsoft.com/office/drawing/2017/decorative" val="0"/>
              </a:ext>
            </a:extLst>
          </p:cNvPr>
          <p:cNvSpPr/>
          <p:nvPr/>
        </p:nvSpPr>
        <p:spPr bwMode="auto">
          <a:xfrm>
            <a:off x="8641650"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gRPCz API</a:t>
            </a:r>
          </a:p>
        </p:txBody>
      </p:sp>
      <p:sp>
        <p:nvSpPr>
          <p:cNvPr id="361" name="Rectangle 360">
            <a:extLst>
              <a:ext uri="{FF2B5EF4-FFF2-40B4-BE49-F238E27FC236}">
                <a16:creationId xmlns:a16="http://schemas.microsoft.com/office/drawing/2014/main" id="{7EBDAA24-7656-4C71-867C-59C2635EFC8D}"/>
              </a:ext>
            </a:extLst>
          </p:cNvPr>
          <p:cNvSpPr/>
          <p:nvPr/>
        </p:nvSpPr>
        <p:spPr bwMode="auto">
          <a:xfrm>
            <a:off x="4250812" y="3813615"/>
            <a:ext cx="914400" cy="1280160"/>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Service-to-service invocation</a:t>
            </a:r>
          </a:p>
        </p:txBody>
      </p:sp>
      <p:grpSp>
        <p:nvGrpSpPr>
          <p:cNvPr id="362" name="Group 361" descr="Service-to-service invocation icon&#10;">
            <a:extLst>
              <a:ext uri="{FF2B5EF4-FFF2-40B4-BE49-F238E27FC236}">
                <a16:creationId xmlns:a16="http://schemas.microsoft.com/office/drawing/2014/main" id="{6D5DAE3E-C23E-4293-9772-A606D65D5473}"/>
              </a:ext>
            </a:extLst>
          </p:cNvPr>
          <p:cNvGrpSpPr/>
          <p:nvPr/>
        </p:nvGrpSpPr>
        <p:grpSpPr>
          <a:xfrm>
            <a:off x="4498617" y="4007821"/>
            <a:ext cx="418791" cy="314215"/>
            <a:chOff x="3018614" y="4968330"/>
            <a:chExt cx="418791" cy="314215"/>
          </a:xfrm>
        </p:grpSpPr>
        <p:sp>
          <p:nvSpPr>
            <p:cNvPr id="436" name="Rectangle 932">
              <a:extLst>
                <a:ext uri="{FF2B5EF4-FFF2-40B4-BE49-F238E27FC236}">
                  <a16:creationId xmlns:a16="http://schemas.microsoft.com/office/drawing/2014/main" id="{57D57051-6BC9-4150-B80C-2BD2FB07AF9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7" name="Freeform 933">
              <a:extLst>
                <a:ext uri="{FF2B5EF4-FFF2-40B4-BE49-F238E27FC236}">
                  <a16:creationId xmlns:a16="http://schemas.microsoft.com/office/drawing/2014/main" id="{79719FCD-09A8-4E1A-B56A-2AB957CCB2D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8" name="Freeform 934">
              <a:extLst>
                <a:ext uri="{FF2B5EF4-FFF2-40B4-BE49-F238E27FC236}">
                  <a16:creationId xmlns:a16="http://schemas.microsoft.com/office/drawing/2014/main" id="{350B3D63-6F8E-4DA7-A793-C68EA29132FA}"/>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9" name="Rectangle 936">
              <a:extLst>
                <a:ext uri="{FF2B5EF4-FFF2-40B4-BE49-F238E27FC236}">
                  <a16:creationId xmlns:a16="http://schemas.microsoft.com/office/drawing/2014/main" id="{868D6999-BCB3-4556-B810-DDB8D6830277}"/>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0" name="Rectangle 937">
              <a:extLst>
                <a:ext uri="{FF2B5EF4-FFF2-40B4-BE49-F238E27FC236}">
                  <a16:creationId xmlns:a16="http://schemas.microsoft.com/office/drawing/2014/main" id="{7F397C58-3A3B-4924-8D04-565D319A7563}"/>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1" name="Oval 938">
              <a:extLst>
                <a:ext uri="{FF2B5EF4-FFF2-40B4-BE49-F238E27FC236}">
                  <a16:creationId xmlns:a16="http://schemas.microsoft.com/office/drawing/2014/main" id="{57BA7135-5B1A-45FC-B848-17DAA9EE2E1E}"/>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2" name="Rectangle 939">
              <a:extLst>
                <a:ext uri="{FF2B5EF4-FFF2-40B4-BE49-F238E27FC236}">
                  <a16:creationId xmlns:a16="http://schemas.microsoft.com/office/drawing/2014/main" id="{02D93F90-3E45-47B7-9536-B18E223C2DD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3" name="Oval 940">
              <a:extLst>
                <a:ext uri="{FF2B5EF4-FFF2-40B4-BE49-F238E27FC236}">
                  <a16:creationId xmlns:a16="http://schemas.microsoft.com/office/drawing/2014/main" id="{79B798C6-9DE4-4EDC-9F3F-5A9B6AB78FC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4" name="Oval 941">
              <a:extLst>
                <a:ext uri="{FF2B5EF4-FFF2-40B4-BE49-F238E27FC236}">
                  <a16:creationId xmlns:a16="http://schemas.microsoft.com/office/drawing/2014/main" id="{0D4A2748-3547-4CCC-9367-0522B4D14FE4}"/>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5" name="Oval 942">
              <a:extLst>
                <a:ext uri="{FF2B5EF4-FFF2-40B4-BE49-F238E27FC236}">
                  <a16:creationId xmlns:a16="http://schemas.microsoft.com/office/drawing/2014/main" id="{FECCF4EE-340D-4F70-A3FC-B436735BEC2B}"/>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6" name="Rectangle 943">
              <a:extLst>
                <a:ext uri="{FF2B5EF4-FFF2-40B4-BE49-F238E27FC236}">
                  <a16:creationId xmlns:a16="http://schemas.microsoft.com/office/drawing/2014/main" id="{47070B6D-DC5B-44FF-B48A-D3FF42D46F7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7" name="Rectangle 944" descr="component solutions">
              <a:extLst>
                <a:ext uri="{FF2B5EF4-FFF2-40B4-BE49-F238E27FC236}">
                  <a16:creationId xmlns:a16="http://schemas.microsoft.com/office/drawing/2014/main" id="{E8BCDB24-1AE1-422A-B6C2-98ACA3690D41}"/>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8" name="Freeform 945">
              <a:extLst>
                <a:ext uri="{FF2B5EF4-FFF2-40B4-BE49-F238E27FC236}">
                  <a16:creationId xmlns:a16="http://schemas.microsoft.com/office/drawing/2014/main" id="{E40041B0-B056-42A6-9317-0A0DD6BD49B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9" name="Freeform 946">
              <a:extLst>
                <a:ext uri="{FF2B5EF4-FFF2-40B4-BE49-F238E27FC236}">
                  <a16:creationId xmlns:a16="http://schemas.microsoft.com/office/drawing/2014/main" id="{AC158A90-8591-4305-AD56-15634E21E4D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50" name="Freeform 947">
              <a:extLst>
                <a:ext uri="{FF2B5EF4-FFF2-40B4-BE49-F238E27FC236}">
                  <a16:creationId xmlns:a16="http://schemas.microsoft.com/office/drawing/2014/main" id="{01187442-221A-46AA-9FFD-E856C113D096}"/>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55" name="Rectangle 354">
            <a:extLst>
              <a:ext uri="{FF2B5EF4-FFF2-40B4-BE49-F238E27FC236}">
                <a16:creationId xmlns:a16="http://schemas.microsoft.com/office/drawing/2014/main" id="{2194EB89-C90B-4C44-95A5-AD2E29BBCDF5}"/>
              </a:ext>
            </a:extLst>
          </p:cNvPr>
          <p:cNvSpPr/>
          <p:nvPr/>
        </p:nvSpPr>
        <p:spPr bwMode="auto">
          <a:xfrm>
            <a:off x="5148364" y="3813615"/>
            <a:ext cx="914400" cy="1280160"/>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State management</a:t>
            </a:r>
          </a:p>
        </p:txBody>
      </p:sp>
      <p:grpSp>
        <p:nvGrpSpPr>
          <p:cNvPr id="363" name="Group 362" descr="State management icon">
            <a:extLst>
              <a:ext uri="{FF2B5EF4-FFF2-40B4-BE49-F238E27FC236}">
                <a16:creationId xmlns:a16="http://schemas.microsoft.com/office/drawing/2014/main" id="{9B42536B-56DB-4EE5-B6A1-316B5332D8C2}"/>
              </a:ext>
            </a:extLst>
          </p:cNvPr>
          <p:cNvGrpSpPr/>
          <p:nvPr/>
        </p:nvGrpSpPr>
        <p:grpSpPr>
          <a:xfrm>
            <a:off x="5492201" y="4010084"/>
            <a:ext cx="233132" cy="309689"/>
            <a:chOff x="4385537" y="4970593"/>
            <a:chExt cx="233132" cy="309689"/>
          </a:xfrm>
        </p:grpSpPr>
        <p:sp>
          <p:nvSpPr>
            <p:cNvPr id="433" name="Freeform: Shape 234">
              <a:extLst>
                <a:ext uri="{FF2B5EF4-FFF2-40B4-BE49-F238E27FC236}">
                  <a16:creationId xmlns:a16="http://schemas.microsoft.com/office/drawing/2014/main" id="{4AA0DD6B-0D80-4A3B-A89B-69E0335B657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4" name="Freeform: Shape 235">
              <a:extLst>
                <a:ext uri="{FF2B5EF4-FFF2-40B4-BE49-F238E27FC236}">
                  <a16:creationId xmlns:a16="http://schemas.microsoft.com/office/drawing/2014/main" id="{1E1BEBA2-2783-4914-8B7D-193DD190446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5" name="Freeform: Shape 236">
              <a:extLst>
                <a:ext uri="{FF2B5EF4-FFF2-40B4-BE49-F238E27FC236}">
                  <a16:creationId xmlns:a16="http://schemas.microsoft.com/office/drawing/2014/main" id="{BDBB87B7-15CD-4676-9F08-9870E9B0B99B}"/>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6" name="Rectangle 355">
            <a:extLst>
              <a:ext uri="{FF2B5EF4-FFF2-40B4-BE49-F238E27FC236}">
                <a16:creationId xmlns:a16="http://schemas.microsoft.com/office/drawing/2014/main" id="{746A4DFC-CAA0-47ED-B82E-7162102078D8}"/>
              </a:ext>
            </a:extLst>
          </p:cNvPr>
          <p:cNvSpPr/>
          <p:nvPr/>
        </p:nvSpPr>
        <p:spPr bwMode="auto">
          <a:xfrm>
            <a:off x="6045916" y="3813615"/>
            <a:ext cx="914400" cy="1280160"/>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Publish</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subscribe</a:t>
            </a:r>
          </a:p>
        </p:txBody>
      </p:sp>
      <p:grpSp>
        <p:nvGrpSpPr>
          <p:cNvPr id="364" name="Group 363" descr="Publish and subscribe icon">
            <a:extLst>
              <a:ext uri="{FF2B5EF4-FFF2-40B4-BE49-F238E27FC236}">
                <a16:creationId xmlns:a16="http://schemas.microsoft.com/office/drawing/2014/main" id="{EF3D8809-8871-4CFB-8F65-A88739937DC6}"/>
              </a:ext>
            </a:extLst>
          </p:cNvPr>
          <p:cNvGrpSpPr/>
          <p:nvPr/>
        </p:nvGrpSpPr>
        <p:grpSpPr>
          <a:xfrm>
            <a:off x="6253677" y="4055105"/>
            <a:ext cx="494558" cy="219646"/>
            <a:chOff x="5522126" y="5015614"/>
            <a:chExt cx="494558" cy="219646"/>
          </a:xfrm>
        </p:grpSpPr>
        <p:sp>
          <p:nvSpPr>
            <p:cNvPr id="426" name="AutoShape 131">
              <a:extLst>
                <a:ext uri="{FF2B5EF4-FFF2-40B4-BE49-F238E27FC236}">
                  <a16:creationId xmlns:a16="http://schemas.microsoft.com/office/drawing/2014/main" id="{2A48200B-7AFA-4B92-9B4D-9817EE5DC631}"/>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7" name="Rectangle 133">
              <a:extLst>
                <a:ext uri="{FF2B5EF4-FFF2-40B4-BE49-F238E27FC236}">
                  <a16:creationId xmlns:a16="http://schemas.microsoft.com/office/drawing/2014/main" id="{F04FE0E8-E44A-4314-8F48-BF1F5FB1D8D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8" name="Rectangle 134">
              <a:extLst>
                <a:ext uri="{FF2B5EF4-FFF2-40B4-BE49-F238E27FC236}">
                  <a16:creationId xmlns:a16="http://schemas.microsoft.com/office/drawing/2014/main" id="{CB16C7DB-B890-492A-8443-C072F1D7FB3F}"/>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9" name="Rectangle 135">
              <a:extLst>
                <a:ext uri="{FF2B5EF4-FFF2-40B4-BE49-F238E27FC236}">
                  <a16:creationId xmlns:a16="http://schemas.microsoft.com/office/drawing/2014/main" id="{72FF42B4-D9C3-4710-A8AD-6023F434A46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0" name="Rectangle 136">
              <a:extLst>
                <a:ext uri="{FF2B5EF4-FFF2-40B4-BE49-F238E27FC236}">
                  <a16:creationId xmlns:a16="http://schemas.microsoft.com/office/drawing/2014/main" id="{F5A345A8-8AA3-4A0B-9C7B-38F00A299B1E}"/>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1" name="Rectangle 137">
              <a:extLst>
                <a:ext uri="{FF2B5EF4-FFF2-40B4-BE49-F238E27FC236}">
                  <a16:creationId xmlns:a16="http://schemas.microsoft.com/office/drawing/2014/main" id="{3D8C77D0-863E-475C-B9F3-4D3F704DA618}"/>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2" name="Freeform 138">
              <a:extLst>
                <a:ext uri="{FF2B5EF4-FFF2-40B4-BE49-F238E27FC236}">
                  <a16:creationId xmlns:a16="http://schemas.microsoft.com/office/drawing/2014/main" id="{FF9BEB93-D29F-4128-A718-B6BBCD4AB6DE}"/>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7" name="Rectangle 356">
            <a:extLst>
              <a:ext uri="{FF2B5EF4-FFF2-40B4-BE49-F238E27FC236}">
                <a16:creationId xmlns:a16="http://schemas.microsoft.com/office/drawing/2014/main" id="{313F45CC-5988-4314-A90A-EE3CE5082F6A}"/>
              </a:ext>
            </a:extLst>
          </p:cNvPr>
          <p:cNvSpPr/>
          <p:nvPr/>
        </p:nvSpPr>
        <p:spPr bwMode="auto">
          <a:xfrm>
            <a:off x="6943468" y="3813615"/>
            <a:ext cx="914400" cy="1280160"/>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Resource</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bindings</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 triggers</a:t>
            </a:r>
          </a:p>
        </p:txBody>
      </p:sp>
      <p:sp>
        <p:nvSpPr>
          <p:cNvPr id="358" name="Rectangle 357">
            <a:extLst>
              <a:ext uri="{FF2B5EF4-FFF2-40B4-BE49-F238E27FC236}">
                <a16:creationId xmlns:a16="http://schemas.microsoft.com/office/drawing/2014/main" id="{92276042-449B-45DA-93B9-90CDA705CAF8}"/>
              </a:ext>
            </a:extLst>
          </p:cNvPr>
          <p:cNvSpPr/>
          <p:nvPr/>
        </p:nvSpPr>
        <p:spPr bwMode="auto">
          <a:xfrm>
            <a:off x="7841020" y="3813615"/>
            <a:ext cx="914400" cy="1280160"/>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Actors</a:t>
            </a:r>
          </a:p>
        </p:txBody>
      </p:sp>
      <p:grpSp>
        <p:nvGrpSpPr>
          <p:cNvPr id="365" name="Group 364" descr="Actors icon">
            <a:extLst>
              <a:ext uri="{FF2B5EF4-FFF2-40B4-BE49-F238E27FC236}">
                <a16:creationId xmlns:a16="http://schemas.microsoft.com/office/drawing/2014/main" id="{7AA91970-DFA2-4942-B636-5C5409C81712}"/>
              </a:ext>
            </a:extLst>
          </p:cNvPr>
          <p:cNvGrpSpPr/>
          <p:nvPr/>
        </p:nvGrpSpPr>
        <p:grpSpPr>
          <a:xfrm>
            <a:off x="8084102" y="3983616"/>
            <a:ext cx="395430" cy="362625"/>
            <a:chOff x="8058210" y="4944318"/>
            <a:chExt cx="395430" cy="362625"/>
          </a:xfrm>
        </p:grpSpPr>
        <p:sp>
          <p:nvSpPr>
            <p:cNvPr id="418" name="Freeform: Shape 219">
              <a:extLst>
                <a:ext uri="{FF2B5EF4-FFF2-40B4-BE49-F238E27FC236}">
                  <a16:creationId xmlns:a16="http://schemas.microsoft.com/office/drawing/2014/main" id="{7AAC5A34-D240-4654-A871-96FA3ED95986}"/>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9" name="Freeform: Shape 220">
              <a:extLst>
                <a:ext uri="{FF2B5EF4-FFF2-40B4-BE49-F238E27FC236}">
                  <a16:creationId xmlns:a16="http://schemas.microsoft.com/office/drawing/2014/main" id="{176F4822-B375-4D06-8584-1AD17BCF9C0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0" name="Freeform: Shape 221">
              <a:extLst>
                <a:ext uri="{FF2B5EF4-FFF2-40B4-BE49-F238E27FC236}">
                  <a16:creationId xmlns:a16="http://schemas.microsoft.com/office/drawing/2014/main" id="{453A7A68-41C2-450F-980F-E99F25FB1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1" name="Freeform: Shape 222">
              <a:extLst>
                <a:ext uri="{FF2B5EF4-FFF2-40B4-BE49-F238E27FC236}">
                  <a16:creationId xmlns:a16="http://schemas.microsoft.com/office/drawing/2014/main" id="{1A4B024E-3258-4E6A-B214-7B0B270F3EA0}"/>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2" name="Freeform: Shape 223">
              <a:extLst>
                <a:ext uri="{FF2B5EF4-FFF2-40B4-BE49-F238E27FC236}">
                  <a16:creationId xmlns:a16="http://schemas.microsoft.com/office/drawing/2014/main" id="{6B3DAA92-6172-416C-B549-5E952AA30047}"/>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3" name="Freeform: Shape 224">
              <a:extLst>
                <a:ext uri="{FF2B5EF4-FFF2-40B4-BE49-F238E27FC236}">
                  <a16:creationId xmlns:a16="http://schemas.microsoft.com/office/drawing/2014/main" id="{5B918DAA-50CE-4086-8718-5168D674151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4" name="Freeform: Shape 225">
              <a:extLst>
                <a:ext uri="{FF2B5EF4-FFF2-40B4-BE49-F238E27FC236}">
                  <a16:creationId xmlns:a16="http://schemas.microsoft.com/office/drawing/2014/main" id="{A58941C3-0350-4702-998B-10151D6BB18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5" name="Freeform: Shape 226">
              <a:extLst>
                <a:ext uri="{FF2B5EF4-FFF2-40B4-BE49-F238E27FC236}">
                  <a16:creationId xmlns:a16="http://schemas.microsoft.com/office/drawing/2014/main" id="{1047D285-3BA8-49FC-8F9F-F3545F44F115}"/>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9" name="Rectangle 358">
            <a:extLst>
              <a:ext uri="{FF2B5EF4-FFF2-40B4-BE49-F238E27FC236}">
                <a16:creationId xmlns:a16="http://schemas.microsoft.com/office/drawing/2014/main" id="{D2267097-A728-43BF-BAE9-B17D5F508A73}"/>
              </a:ext>
            </a:extLst>
          </p:cNvPr>
          <p:cNvSpPr/>
          <p:nvPr/>
        </p:nvSpPr>
        <p:spPr bwMode="auto">
          <a:xfrm>
            <a:off x="8738572" y="3813615"/>
            <a:ext cx="914400" cy="1280160"/>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Observability</a:t>
            </a:r>
          </a:p>
        </p:txBody>
      </p:sp>
      <p:grpSp>
        <p:nvGrpSpPr>
          <p:cNvPr id="366" name="Group 365" descr="Observability icon">
            <a:extLst>
              <a:ext uri="{FF2B5EF4-FFF2-40B4-BE49-F238E27FC236}">
                <a16:creationId xmlns:a16="http://schemas.microsoft.com/office/drawing/2014/main" id="{F409C089-0EC1-4054-8CEE-3D2F0B2541C5}"/>
              </a:ext>
            </a:extLst>
          </p:cNvPr>
          <p:cNvGrpSpPr/>
          <p:nvPr/>
        </p:nvGrpSpPr>
        <p:grpSpPr>
          <a:xfrm>
            <a:off x="8993787" y="4011553"/>
            <a:ext cx="363103" cy="306751"/>
            <a:chOff x="9332611" y="4972062"/>
            <a:chExt cx="363103" cy="306751"/>
          </a:xfrm>
        </p:grpSpPr>
        <p:sp>
          <p:nvSpPr>
            <p:cNvPr id="411" name="Freeform 855">
              <a:extLst>
                <a:ext uri="{FF2B5EF4-FFF2-40B4-BE49-F238E27FC236}">
                  <a16:creationId xmlns:a16="http://schemas.microsoft.com/office/drawing/2014/main" id="{34A7D7CF-9968-4547-B926-0FFA105617AD}"/>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2" name="Oval 757">
              <a:extLst>
                <a:ext uri="{FF2B5EF4-FFF2-40B4-BE49-F238E27FC236}">
                  <a16:creationId xmlns:a16="http://schemas.microsoft.com/office/drawing/2014/main" id="{61B04533-858A-4D3F-BE5C-18AB8234411F}"/>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3" name="Freeform 855">
              <a:extLst>
                <a:ext uri="{FF2B5EF4-FFF2-40B4-BE49-F238E27FC236}">
                  <a16:creationId xmlns:a16="http://schemas.microsoft.com/office/drawing/2014/main" id="{35165293-6993-4C7F-A8F4-C6B438FD3B3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4" name="Oval 757">
              <a:extLst>
                <a:ext uri="{FF2B5EF4-FFF2-40B4-BE49-F238E27FC236}">
                  <a16:creationId xmlns:a16="http://schemas.microsoft.com/office/drawing/2014/main" id="{AE5CD664-8D65-4317-BBC5-A83EE6FF5327}"/>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5" name="Freeform 855">
              <a:extLst>
                <a:ext uri="{FF2B5EF4-FFF2-40B4-BE49-F238E27FC236}">
                  <a16:creationId xmlns:a16="http://schemas.microsoft.com/office/drawing/2014/main" id="{13DD5D10-93B3-4E06-B823-2C4C9B9E959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6" name="Oval 757">
              <a:extLst>
                <a:ext uri="{FF2B5EF4-FFF2-40B4-BE49-F238E27FC236}">
                  <a16:creationId xmlns:a16="http://schemas.microsoft.com/office/drawing/2014/main" id="{BE2EE5A3-A111-45F4-8371-0FA7B958D860}"/>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7" name="Oval 757">
              <a:extLst>
                <a:ext uri="{FF2B5EF4-FFF2-40B4-BE49-F238E27FC236}">
                  <a16:creationId xmlns:a16="http://schemas.microsoft.com/office/drawing/2014/main" id="{84F814E7-CEC1-4190-B46A-7FD1061CBA26}"/>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67" name="Rectangle 366">
            <a:extLst>
              <a:ext uri="{FF2B5EF4-FFF2-40B4-BE49-F238E27FC236}">
                <a16:creationId xmlns:a16="http://schemas.microsoft.com/office/drawing/2014/main" id="{004CC1AA-535F-4C16-B71A-2524F179A4AB}"/>
              </a:ext>
            </a:extLst>
          </p:cNvPr>
          <p:cNvSpPr/>
          <p:nvPr/>
        </p:nvSpPr>
        <p:spPr bwMode="auto">
          <a:xfrm>
            <a:off x="10533676" y="3813615"/>
            <a:ext cx="914400" cy="1280160"/>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Extensible</a:t>
            </a:r>
          </a:p>
        </p:txBody>
      </p:sp>
      <p:grpSp>
        <p:nvGrpSpPr>
          <p:cNvPr id="368" name="Group 367" descr="Extensible icon">
            <a:extLst>
              <a:ext uri="{FF2B5EF4-FFF2-40B4-BE49-F238E27FC236}">
                <a16:creationId xmlns:a16="http://schemas.microsoft.com/office/drawing/2014/main" id="{1B33CC87-222D-4F64-8F22-DA3E9BF5D3B4}"/>
              </a:ext>
            </a:extLst>
          </p:cNvPr>
          <p:cNvGrpSpPr/>
          <p:nvPr/>
        </p:nvGrpSpPr>
        <p:grpSpPr>
          <a:xfrm>
            <a:off x="10856134" y="4031728"/>
            <a:ext cx="269485" cy="266401"/>
            <a:chOff x="10615894" y="4992237"/>
            <a:chExt cx="269485" cy="266401"/>
          </a:xfrm>
        </p:grpSpPr>
        <p:sp>
          <p:nvSpPr>
            <p:cNvPr id="407" name="Freeform: Shape 208">
              <a:extLst>
                <a:ext uri="{FF2B5EF4-FFF2-40B4-BE49-F238E27FC236}">
                  <a16:creationId xmlns:a16="http://schemas.microsoft.com/office/drawing/2014/main" id="{3D640C53-C6AD-4C42-A1C2-6B291ABA36A9}"/>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8" name="Freeform: Shape 209">
              <a:extLst>
                <a:ext uri="{FF2B5EF4-FFF2-40B4-BE49-F238E27FC236}">
                  <a16:creationId xmlns:a16="http://schemas.microsoft.com/office/drawing/2014/main" id="{58A62A44-1420-4CAD-8CBC-95DC4675FB7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9" name="Freeform: Shape 210">
              <a:extLst>
                <a:ext uri="{FF2B5EF4-FFF2-40B4-BE49-F238E27FC236}">
                  <a16:creationId xmlns:a16="http://schemas.microsoft.com/office/drawing/2014/main" id="{59E65F0B-9DEF-46AC-80DD-8B5F6FF3BDB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0" name="Freeform: Shape 211">
              <a:extLst>
                <a:ext uri="{FF2B5EF4-FFF2-40B4-BE49-F238E27FC236}">
                  <a16:creationId xmlns:a16="http://schemas.microsoft.com/office/drawing/2014/main" id="{68808885-D38C-4161-9C58-B08E48DA084C}"/>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E6998072-B69B-40CE-83C2-9CD552BACD05}"/>
              </a:ext>
            </a:extLst>
          </p:cNvPr>
          <p:cNvSpPr/>
          <p:nvPr/>
        </p:nvSpPr>
        <p:spPr bwMode="auto">
          <a:xfrm>
            <a:off x="9636124" y="3813615"/>
            <a:ext cx="914400" cy="1280160"/>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Secrets</a:t>
            </a:r>
          </a:p>
        </p:txBody>
      </p:sp>
      <p:grpSp>
        <p:nvGrpSpPr>
          <p:cNvPr id="371" name="Graphic 67" descr="Secrets icon">
            <a:extLst>
              <a:ext uri="{FF2B5EF4-FFF2-40B4-BE49-F238E27FC236}">
                <a16:creationId xmlns:a16="http://schemas.microsoft.com/office/drawing/2014/main" id="{95F483C5-ED27-4E99-9C2A-A59C756CE107}"/>
              </a:ext>
            </a:extLst>
          </p:cNvPr>
          <p:cNvGrpSpPr/>
          <p:nvPr/>
        </p:nvGrpSpPr>
        <p:grpSpPr>
          <a:xfrm>
            <a:off x="9939512" y="3969905"/>
            <a:ext cx="307882" cy="390046"/>
            <a:chOff x="8679465" y="4088478"/>
            <a:chExt cx="360069" cy="456160"/>
          </a:xfrm>
        </p:grpSpPr>
        <p:sp>
          <p:nvSpPr>
            <p:cNvPr id="396" name="Freeform: Shape 182">
              <a:extLst>
                <a:ext uri="{FF2B5EF4-FFF2-40B4-BE49-F238E27FC236}">
                  <a16:creationId xmlns:a16="http://schemas.microsoft.com/office/drawing/2014/main" id="{77FF1337-14DC-4977-AB17-91F126F5657B}"/>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Shape 183">
              <a:extLst>
                <a:ext uri="{FF2B5EF4-FFF2-40B4-BE49-F238E27FC236}">
                  <a16:creationId xmlns:a16="http://schemas.microsoft.com/office/drawing/2014/main" id="{E6A2378C-E412-415A-90D9-7CFDE80D8443}"/>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FFFF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0" name="Group 369" descr="Resource bindings and triggers icon&#10;">
            <a:extLst>
              <a:ext uri="{FF2B5EF4-FFF2-40B4-BE49-F238E27FC236}">
                <a16:creationId xmlns:a16="http://schemas.microsoft.com/office/drawing/2014/main" id="{AC59370E-804C-413A-BE19-3E7E392F6D87}"/>
              </a:ext>
            </a:extLst>
          </p:cNvPr>
          <p:cNvGrpSpPr/>
          <p:nvPr/>
        </p:nvGrpSpPr>
        <p:grpSpPr>
          <a:xfrm>
            <a:off x="7148599" y="3970705"/>
            <a:ext cx="486894" cy="388446"/>
            <a:chOff x="7404591" y="5023820"/>
            <a:chExt cx="486894" cy="388446"/>
          </a:xfrm>
        </p:grpSpPr>
        <p:sp>
          <p:nvSpPr>
            <p:cNvPr id="398" name="Freeform: Shape 184">
              <a:extLst>
                <a:ext uri="{FF2B5EF4-FFF2-40B4-BE49-F238E27FC236}">
                  <a16:creationId xmlns:a16="http://schemas.microsoft.com/office/drawing/2014/main" id="{96B913C4-2151-494A-98AB-8F1B6ED8429D}"/>
                </a:ext>
              </a:extLst>
            </p:cNvPr>
            <p:cNvSpPr/>
            <p:nvPr/>
          </p:nvSpPr>
          <p:spPr>
            <a:xfrm>
              <a:off x="7596220" y="5156016"/>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9" name="Freeform: Shape 185">
              <a:extLst>
                <a:ext uri="{FF2B5EF4-FFF2-40B4-BE49-F238E27FC236}">
                  <a16:creationId xmlns:a16="http://schemas.microsoft.com/office/drawing/2014/main" id="{711A510E-51C2-4CA4-A73E-549DDE7B7646}"/>
                </a:ext>
              </a:extLst>
            </p:cNvPr>
            <p:cNvSpPr/>
            <p:nvPr/>
          </p:nvSpPr>
          <p:spPr>
            <a:xfrm>
              <a:off x="7624295" y="5143618"/>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Shape 186">
              <a:extLst>
                <a:ext uri="{FF2B5EF4-FFF2-40B4-BE49-F238E27FC236}">
                  <a16:creationId xmlns:a16="http://schemas.microsoft.com/office/drawing/2014/main" id="{DB959672-7F9D-463E-B0D9-6CE3B2AA4A93}"/>
                </a:ext>
              </a:extLst>
            </p:cNvPr>
            <p:cNvSpPr/>
            <p:nvPr/>
          </p:nvSpPr>
          <p:spPr>
            <a:xfrm>
              <a:off x="7404591" y="5023820"/>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1" name="Freeform: Shape 187">
              <a:extLst>
                <a:ext uri="{FF2B5EF4-FFF2-40B4-BE49-F238E27FC236}">
                  <a16:creationId xmlns:a16="http://schemas.microsoft.com/office/drawing/2014/main" id="{938DE5FD-CD80-4899-94E6-750207AB880C}"/>
                </a:ext>
              </a:extLst>
            </p:cNvPr>
            <p:cNvSpPr/>
            <p:nvPr/>
          </p:nvSpPr>
          <p:spPr>
            <a:xfrm>
              <a:off x="7566896" y="5100797"/>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2" name="Freeform: Shape 188">
              <a:extLst>
                <a:ext uri="{FF2B5EF4-FFF2-40B4-BE49-F238E27FC236}">
                  <a16:creationId xmlns:a16="http://schemas.microsoft.com/office/drawing/2014/main" id="{062BD0D4-C629-4344-A183-50C139FB414A}"/>
                </a:ext>
              </a:extLst>
            </p:cNvPr>
            <p:cNvSpPr/>
            <p:nvPr/>
          </p:nvSpPr>
          <p:spPr>
            <a:xfrm>
              <a:off x="7689031" y="5313518"/>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3" name="Freeform: Shape 189">
              <a:extLst>
                <a:ext uri="{FF2B5EF4-FFF2-40B4-BE49-F238E27FC236}">
                  <a16:creationId xmlns:a16="http://schemas.microsoft.com/office/drawing/2014/main" id="{DA1B40E3-B3EA-444C-911F-1D630AEF6605}"/>
                </a:ext>
              </a:extLst>
            </p:cNvPr>
            <p:cNvSpPr/>
            <p:nvPr/>
          </p:nvSpPr>
          <p:spPr>
            <a:xfrm>
              <a:off x="7618662" y="5224391"/>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2" name="Group 371">
            <a:extLst>
              <a:ext uri="{FF2B5EF4-FFF2-40B4-BE49-F238E27FC236}">
                <a16:creationId xmlns:a16="http://schemas.microsoft.com/office/drawing/2014/main" id="{8D5C55CE-4DEE-406D-A843-3D0340DBA11D}"/>
              </a:ext>
              <a:ext uri="{C183D7F6-B498-43B3-948B-1728B52AA6E4}">
                <adec:decorative xmlns:adec="http://schemas.microsoft.com/office/drawing/2017/decorative" val="1"/>
              </a:ext>
            </a:extLst>
          </p:cNvPr>
          <p:cNvGrpSpPr/>
          <p:nvPr/>
        </p:nvGrpSpPr>
        <p:grpSpPr>
          <a:xfrm>
            <a:off x="7664675" y="1901049"/>
            <a:ext cx="365760" cy="365760"/>
            <a:chOff x="-580524" y="949870"/>
            <a:chExt cx="467451" cy="467451"/>
          </a:xfrm>
        </p:grpSpPr>
        <p:sp>
          <p:nvSpPr>
            <p:cNvPr id="390" name="Oval 389">
              <a:extLst>
                <a:ext uri="{FF2B5EF4-FFF2-40B4-BE49-F238E27FC236}">
                  <a16:creationId xmlns:a16="http://schemas.microsoft.com/office/drawing/2014/main" id="{445836DA-0590-495D-AEEC-2F4E5193AD7F}"/>
                </a:ext>
              </a:extLst>
            </p:cNvPr>
            <p:cNvSpPr/>
            <p:nvPr/>
          </p:nvSpPr>
          <p:spPr bwMode="auto">
            <a:xfrm>
              <a:off x="-580524" y="949870"/>
              <a:ext cx="467451" cy="467451"/>
            </a:xfrm>
            <a:prstGeom prst="ellipse">
              <a:avLst/>
            </a:prstGeom>
            <a:solidFill>
              <a:srgbClr val="000000"/>
            </a:solidFill>
            <a:ln w="9525" cap="flat" cmpd="sng" algn="ctr">
              <a:noFill/>
              <a:prstDash val="solid"/>
              <a:headEnd type="none" w="med" len="med"/>
              <a:tailEnd type="none" w="med" len="med"/>
            </a:ln>
            <a:effectLst>
              <a:outerShdw blurRad="254000" algn="ctr" rotWithShape="0">
                <a:srgbClr val="E6E6E6">
                  <a:alpha val="5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Semibold"/>
                <a:ea typeface="+mn-ea"/>
                <a:cs typeface="Segoe UI" pitchFamily="34" charset="0"/>
              </a:endParaRPr>
            </a:p>
          </p:txBody>
        </p:sp>
        <p:grpSp>
          <p:nvGrpSpPr>
            <p:cNvPr id="391" name="app development" descr="application development">
              <a:extLst>
                <a:ext uri="{FF2B5EF4-FFF2-40B4-BE49-F238E27FC236}">
                  <a16:creationId xmlns:a16="http://schemas.microsoft.com/office/drawing/2014/main" id="{421ACD06-BE1A-43B9-ACEC-155EDB4AA97F}"/>
                </a:ext>
              </a:extLst>
            </p:cNvPr>
            <p:cNvGrpSpPr/>
            <p:nvPr/>
          </p:nvGrpSpPr>
          <p:grpSpPr>
            <a:xfrm>
              <a:off x="-526584" y="1075184"/>
              <a:ext cx="359570" cy="216822"/>
              <a:chOff x="1619314" y="4920550"/>
              <a:chExt cx="500421" cy="301755"/>
            </a:xfrm>
          </p:grpSpPr>
          <p:sp>
            <p:nvSpPr>
              <p:cNvPr id="392" name="Freeform: Shape 88">
                <a:extLst>
                  <a:ext uri="{FF2B5EF4-FFF2-40B4-BE49-F238E27FC236}">
                    <a16:creationId xmlns:a16="http://schemas.microsoft.com/office/drawing/2014/main" id="{C31CA3AD-1FBD-44B3-BB29-57F1487F407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3" name="Freeform: Shape 89">
                <a:extLst>
                  <a:ext uri="{FF2B5EF4-FFF2-40B4-BE49-F238E27FC236}">
                    <a16:creationId xmlns:a16="http://schemas.microsoft.com/office/drawing/2014/main" id="{90F9D544-4965-4A42-8ADF-758C49AB26D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4" name="Freeform: Shape 90">
                <a:extLst>
                  <a:ext uri="{FF2B5EF4-FFF2-40B4-BE49-F238E27FC236}">
                    <a16:creationId xmlns:a16="http://schemas.microsoft.com/office/drawing/2014/main" id="{94528C24-AB3D-49B2-B2A4-115AC8721852}"/>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5" name="Freeform: Shape 91">
                <a:extLst>
                  <a:ext uri="{FF2B5EF4-FFF2-40B4-BE49-F238E27FC236}">
                    <a16:creationId xmlns:a16="http://schemas.microsoft.com/office/drawing/2014/main" id="{E8078775-1FF1-4737-9620-D43E39828A2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cxnSp>
        <p:nvCxnSpPr>
          <p:cNvPr id="381" name="Connector: Elbow 380">
            <a:extLst>
              <a:ext uri="{FF2B5EF4-FFF2-40B4-BE49-F238E27FC236}">
                <a16:creationId xmlns:a16="http://schemas.microsoft.com/office/drawing/2014/main" id="{9D72F2DD-3565-4D04-8A7A-816F40645ABF}"/>
              </a:ext>
              <a:ext uri="{C183D7F6-B498-43B3-948B-1728B52AA6E4}">
                <adec:decorative xmlns:adec="http://schemas.microsoft.com/office/drawing/2017/decorative" val="1"/>
              </a:ext>
            </a:extLst>
          </p:cNvPr>
          <p:cNvCxnSpPr>
            <a:cxnSpLocks/>
          </p:cNvCxnSpPr>
          <p:nvPr/>
        </p:nvCxnSpPr>
        <p:spPr>
          <a:xfrm rot="5400000" flipH="1" flipV="1">
            <a:off x="7847555" y="2120552"/>
            <a:ext cx="12700" cy="2685469"/>
          </a:xfrm>
          <a:prstGeom prst="bentConnector3">
            <a:avLst>
              <a:gd name="adj1" fmla="val 1800000"/>
            </a:avLst>
          </a:prstGeom>
          <a:noFill/>
          <a:ln w="12700" cap="flat" cmpd="sng" algn="ctr">
            <a:solidFill>
              <a:srgbClr val="FFFFFF"/>
            </a:solidFill>
            <a:prstDash val="solid"/>
            <a:headEnd type="none" w="lg" len="med"/>
            <a:tailEnd type="none" w="lg" len="med"/>
          </a:ln>
          <a:effectLst/>
        </p:spPr>
      </p:cxnSp>
      <p:cxnSp>
        <p:nvCxnSpPr>
          <p:cNvPr id="382" name="Straight Connector 381">
            <a:extLst>
              <a:ext uri="{FF2B5EF4-FFF2-40B4-BE49-F238E27FC236}">
                <a16:creationId xmlns:a16="http://schemas.microsoft.com/office/drawing/2014/main" id="{9F1FE529-4624-42B4-9B65-5D76960C1798}"/>
              </a:ext>
              <a:ext uri="{C183D7F6-B498-43B3-948B-1728B52AA6E4}">
                <adec:decorative xmlns:adec="http://schemas.microsoft.com/office/drawing/2017/decorative" val="1"/>
              </a:ext>
            </a:extLst>
          </p:cNvPr>
          <p:cNvCxnSpPr>
            <a:cxnSpLocks/>
          </p:cNvCxnSpPr>
          <p:nvPr/>
        </p:nvCxnSpPr>
        <p:spPr>
          <a:xfrm flipV="1">
            <a:off x="7853905" y="3101013"/>
            <a:ext cx="0" cy="139278"/>
          </a:xfrm>
          <a:prstGeom prst="line">
            <a:avLst/>
          </a:prstGeom>
          <a:noFill/>
          <a:ln w="12700" cap="flat" cmpd="sng" algn="ctr">
            <a:solidFill>
              <a:srgbClr val="FFFFFF"/>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27E4EE63-292E-41FC-9AEA-D88B187F2438}"/>
              </a:ext>
              <a:ext uri="{C183D7F6-B498-43B3-948B-1728B52AA6E4}">
                <adec:decorative xmlns:adec="http://schemas.microsoft.com/office/drawing/2017/decorative" val="1"/>
              </a:ext>
            </a:extLst>
          </p:cNvPr>
          <p:cNvCxnSpPr>
            <a:cxnSpLocks/>
          </p:cNvCxnSpPr>
          <p:nvPr/>
        </p:nvCxnSpPr>
        <p:spPr>
          <a:xfrm flipH="1">
            <a:off x="4677140" y="2426985"/>
            <a:ext cx="1280160" cy="0"/>
          </a:xfrm>
          <a:prstGeom prst="line">
            <a:avLst/>
          </a:prstGeom>
          <a:noFill/>
          <a:ln w="12700" cap="flat" cmpd="sng" algn="ctr">
            <a:solidFill>
              <a:srgbClr val="FFFFFF"/>
            </a:solidFill>
            <a:prstDash val="solid"/>
            <a:headEnd type="none" w="lg" len="med"/>
            <a:tailEnd type="none" w="lg" len="med"/>
          </a:ln>
          <a:effectLst/>
        </p:spPr>
      </p:cxnSp>
      <p:cxnSp>
        <p:nvCxnSpPr>
          <p:cNvPr id="377" name="Straight Connector 376">
            <a:extLst>
              <a:ext uri="{FF2B5EF4-FFF2-40B4-BE49-F238E27FC236}">
                <a16:creationId xmlns:a16="http://schemas.microsoft.com/office/drawing/2014/main" id="{7038FEBA-3C3A-4DB2-AD31-71CEE0B7CA10}"/>
              </a:ext>
              <a:ext uri="{C183D7F6-B498-43B3-948B-1728B52AA6E4}">
                <adec:decorative xmlns:adec="http://schemas.microsoft.com/office/drawing/2017/decorative" val="1"/>
              </a:ext>
            </a:extLst>
          </p:cNvPr>
          <p:cNvCxnSpPr>
            <a:cxnSpLocks/>
          </p:cNvCxnSpPr>
          <p:nvPr/>
        </p:nvCxnSpPr>
        <p:spPr>
          <a:xfrm flipH="1">
            <a:off x="9741555" y="2426985"/>
            <a:ext cx="1280160" cy="0"/>
          </a:xfrm>
          <a:prstGeom prst="line">
            <a:avLst/>
          </a:prstGeom>
          <a:noFill/>
          <a:ln w="12700" cap="flat" cmpd="sng" algn="ctr">
            <a:solidFill>
              <a:srgbClr val="FFFFFF"/>
            </a:solidFill>
            <a:prstDash val="solid"/>
            <a:headEnd type="none" w="lg" len="med"/>
            <a:tailEnd type="none" w="lg" len="med"/>
          </a:ln>
          <a:effectLst/>
        </p:spPr>
      </p:cxnSp>
      <p:sp>
        <p:nvSpPr>
          <p:cNvPr id="347" name="Rectangle 346" descr="Diagram showing Channels, Microservices, and Azure Services">
            <a:extLst>
              <a:ext uri="{FF2B5EF4-FFF2-40B4-BE49-F238E27FC236}">
                <a16:creationId xmlns:a16="http://schemas.microsoft.com/office/drawing/2014/main" id="{B8E5DB83-15A1-4B51-BF2E-218B46313704}"/>
              </a:ext>
              <a:ext uri="{C183D7F6-B498-43B3-948B-1728B52AA6E4}">
                <adec:decorative xmlns:adec="http://schemas.microsoft.com/office/drawing/2017/decorative" val="0"/>
              </a:ext>
            </a:extLst>
          </p:cNvPr>
          <p:cNvSpPr/>
          <p:nvPr/>
        </p:nvSpPr>
        <p:spPr bwMode="auto">
          <a:xfrm>
            <a:off x="4259412" y="5453194"/>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Hosting infrastructure</a:t>
            </a:r>
          </a:p>
        </p:txBody>
      </p:sp>
      <p:pic>
        <p:nvPicPr>
          <p:cNvPr id="351" name="Picture 4" descr="Microsoft Azure Logo - Augment IT">
            <a:extLst>
              <a:ext uri="{FF2B5EF4-FFF2-40B4-BE49-F238E27FC236}">
                <a16:creationId xmlns:a16="http://schemas.microsoft.com/office/drawing/2014/main" id="{16AC477E-358B-4B86-AE02-81F5D4B72F5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7236" b="1552"/>
          <a:stretch/>
        </p:blipFill>
        <p:spPr bwMode="auto">
          <a:xfrm>
            <a:off x="4280104" y="5763391"/>
            <a:ext cx="1066347" cy="409269"/>
          </a:xfrm>
          <a:prstGeom prst="rect">
            <a:avLst/>
          </a:prstGeom>
          <a:noFill/>
          <a:extLst>
            <a:ext uri="{909E8E84-426E-40DD-AFC4-6F175D3DCCD1}">
              <a14:hiddenFill xmlns:a14="http://schemas.microsoft.com/office/drawing/2010/main">
                <a:solidFill>
                  <a:srgbClr val="FFFFFF"/>
                </a:solidFill>
              </a14:hiddenFill>
            </a:ext>
          </a:extLst>
        </p:spPr>
      </p:pic>
      <p:grpSp>
        <p:nvGrpSpPr>
          <p:cNvPr id="348" name="Group 347" descr="Azure arc logo">
            <a:extLst>
              <a:ext uri="{FF2B5EF4-FFF2-40B4-BE49-F238E27FC236}">
                <a16:creationId xmlns:a16="http://schemas.microsoft.com/office/drawing/2014/main" id="{560D80F9-64E2-43A2-B487-7E31C5F26604}"/>
              </a:ext>
            </a:extLst>
          </p:cNvPr>
          <p:cNvGrpSpPr/>
          <p:nvPr/>
        </p:nvGrpSpPr>
        <p:grpSpPr>
          <a:xfrm>
            <a:off x="5550537" y="5844985"/>
            <a:ext cx="761830" cy="246080"/>
            <a:chOff x="6444468" y="5549201"/>
            <a:chExt cx="849258" cy="274320"/>
          </a:xfrm>
        </p:grpSpPr>
        <p:pic>
          <p:nvPicPr>
            <p:cNvPr id="453" name="Graphic 452">
              <a:extLst>
                <a:ext uri="{FF2B5EF4-FFF2-40B4-BE49-F238E27FC236}">
                  <a16:creationId xmlns:a16="http://schemas.microsoft.com/office/drawing/2014/main" id="{19FFC73D-EB43-43F4-AF7A-DE6806E13B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6444468" y="5549201"/>
              <a:ext cx="274320" cy="274320"/>
            </a:xfrm>
            <a:prstGeom prst="rect">
              <a:avLst/>
            </a:prstGeom>
          </p:spPr>
        </p:pic>
        <p:sp>
          <p:nvSpPr>
            <p:cNvPr id="454" name="TextBox 453">
              <a:extLst>
                <a:ext uri="{FF2B5EF4-FFF2-40B4-BE49-F238E27FC236}">
                  <a16:creationId xmlns:a16="http://schemas.microsoft.com/office/drawing/2014/main" id="{49BBE652-86BC-4C05-9039-FE2BDAC177BF}"/>
                </a:ext>
              </a:extLst>
            </p:cNvPr>
            <p:cNvSpPr txBox="1"/>
            <p:nvPr/>
          </p:nvSpPr>
          <p:spPr>
            <a:xfrm>
              <a:off x="6785516" y="5617742"/>
              <a:ext cx="508210" cy="13723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Azure Arc</a:t>
              </a:r>
            </a:p>
          </p:txBody>
        </p:sp>
      </p:grpSp>
      <p:pic>
        <p:nvPicPr>
          <p:cNvPr id="352" name="Picture 6" descr="Amazon-Web-Services-Logo-White - MTI">
            <a:extLst>
              <a:ext uri="{FF2B5EF4-FFF2-40B4-BE49-F238E27FC236}">
                <a16:creationId xmlns:a16="http://schemas.microsoft.com/office/drawing/2014/main" id="{84CCF354-8A01-4C88-9A41-CCE910B89B1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16453" y="5869867"/>
            <a:ext cx="328106" cy="196316"/>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8" descr="Google Cloud Demo - See how the Google Cloud Platform works">
            <a:extLst>
              <a:ext uri="{FF2B5EF4-FFF2-40B4-BE49-F238E27FC236}">
                <a16:creationId xmlns:a16="http://schemas.microsoft.com/office/drawing/2014/main" id="{7942437B-850D-4CEA-B7BD-6397205C2B02}"/>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9018" b="4885"/>
          <a:stretch/>
        </p:blipFill>
        <p:spPr bwMode="auto">
          <a:xfrm>
            <a:off x="7048645" y="5872451"/>
            <a:ext cx="1044817" cy="191149"/>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10" descr="ApsaraDB for Redis | Memcache Error ApsaraDB for Redis | Memcache API Error  &amp;amp; How to Fix - Alibaba Cloud API Error Center">
            <a:extLst>
              <a:ext uri="{FF2B5EF4-FFF2-40B4-BE49-F238E27FC236}">
                <a16:creationId xmlns:a16="http://schemas.microsoft.com/office/drawing/2014/main" id="{91454471-388A-4E18-8B4F-5674BE9E70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97548" y="5780047"/>
            <a:ext cx="902294" cy="375956"/>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CNCF Branding | Kubernetes">
            <a:extLst>
              <a:ext uri="{FF2B5EF4-FFF2-40B4-BE49-F238E27FC236}">
                <a16:creationId xmlns:a16="http://schemas.microsoft.com/office/drawing/2014/main" id="{414B9006-DC1D-4952-B450-9EA2F28CD2C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03928" y="5848702"/>
            <a:ext cx="984321" cy="238647"/>
          </a:xfrm>
          <a:prstGeom prst="rect">
            <a:avLst/>
          </a:prstGeom>
          <a:noFill/>
          <a:extLst>
            <a:ext uri="{909E8E84-426E-40DD-AFC4-6F175D3DCCD1}">
              <a14:hiddenFill xmlns:a14="http://schemas.microsoft.com/office/drawing/2010/main">
                <a:solidFill>
                  <a:srgbClr val="FFFFFF"/>
                </a:solidFill>
              </a14:hiddenFill>
            </a:ext>
          </a:extLst>
        </p:spPr>
      </p:pic>
      <p:grpSp>
        <p:nvGrpSpPr>
          <p:cNvPr id="349" name="Group 348" descr="on-premises icon">
            <a:extLst>
              <a:ext uri="{FF2B5EF4-FFF2-40B4-BE49-F238E27FC236}">
                <a16:creationId xmlns:a16="http://schemas.microsoft.com/office/drawing/2014/main" id="{6AA99959-D1A6-420F-AFC4-C96D757BF7B0}"/>
              </a:ext>
            </a:extLst>
          </p:cNvPr>
          <p:cNvGrpSpPr/>
          <p:nvPr/>
        </p:nvGrpSpPr>
        <p:grpSpPr>
          <a:xfrm>
            <a:off x="10592337" y="5861149"/>
            <a:ext cx="803856" cy="213752"/>
            <a:chOff x="9933999" y="5891927"/>
            <a:chExt cx="1031633" cy="274320"/>
          </a:xfrm>
        </p:grpSpPr>
        <p:pic>
          <p:nvPicPr>
            <p:cNvPr id="451" name="Graphic 450">
              <a:extLst>
                <a:ext uri="{FF2B5EF4-FFF2-40B4-BE49-F238E27FC236}">
                  <a16:creationId xmlns:a16="http://schemas.microsoft.com/office/drawing/2014/main" id="{8CB83BC7-6DCB-4EB4-9542-E70ED236A4C9}"/>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7523"/>
            <a:stretch/>
          </p:blipFill>
          <p:spPr>
            <a:xfrm>
              <a:off x="9933999" y="5891927"/>
              <a:ext cx="226249" cy="274320"/>
            </a:xfrm>
            <a:prstGeom prst="rect">
              <a:avLst/>
            </a:prstGeom>
          </p:spPr>
        </p:pic>
        <p:sp>
          <p:nvSpPr>
            <p:cNvPr id="452" name="TextBox 451">
              <a:extLst>
                <a:ext uri="{FF2B5EF4-FFF2-40B4-BE49-F238E27FC236}">
                  <a16:creationId xmlns:a16="http://schemas.microsoft.com/office/drawing/2014/main" id="{44B9B4FB-42DA-4098-9097-8FDC38B59C90}"/>
                </a:ext>
              </a:extLst>
            </p:cNvPr>
            <p:cNvSpPr txBox="1"/>
            <p:nvPr/>
          </p:nvSpPr>
          <p:spPr>
            <a:xfrm>
              <a:off x="10179867" y="5950089"/>
              <a:ext cx="785765" cy="15799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On-premises</a:t>
              </a:r>
            </a:p>
          </p:txBody>
        </p:sp>
      </p:grpSp>
    </p:spTree>
    <p:extLst>
      <p:ext uri="{BB962C8B-B14F-4D97-AF65-F5344CB8AC3E}">
        <p14:creationId xmlns:p14="http://schemas.microsoft.com/office/powerpoint/2010/main" val="611235566"/>
      </p:ext>
    </p:extLst>
  </p:cSld>
  <p:clrMapOvr>
    <a:masterClrMapping/>
  </p:clrMapOvr>
  <p:transition>
    <p:fade/>
  </p:transition>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98F57AEC-147B-491F-B1E8-8BE0A2212A7F}"/>
              </a:ext>
            </a:extLst>
          </p:cNvPr>
          <p:cNvSpPr txBox="1">
            <a:spLocks noGrp="1"/>
          </p:cNvSpPr>
          <p:nvPr>
            <p:ph type="title"/>
          </p:nvPr>
        </p:nvSpPr>
        <p:spPr>
          <a:xfrm>
            <a:off x="588963" y="2613392"/>
            <a:ext cx="4127500" cy="1631216"/>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r>
              <a:rPr lang="en-US" noProof="0" dirty="0"/>
              <a:t>Enough talk! Demos!</a:t>
            </a:r>
            <a:br>
              <a:rPr lang="en-US" noProof="0" dirty="0"/>
            </a:br>
            <a:endParaRPr lang="en-US" sz="2800" noProof="0" dirty="0"/>
          </a:p>
        </p:txBody>
      </p:sp>
      <p:pic>
        <p:nvPicPr>
          <p:cNvPr id="7" name="Remote development with GitHub Codespaces" descr="Hands typing on laptop device">
            <a:extLst>
              <a:ext uri="{FF2B5EF4-FFF2-40B4-BE49-F238E27FC236}">
                <a16:creationId xmlns:a16="http://schemas.microsoft.com/office/drawing/2014/main" id="{71D59D9A-E0D1-4505-8879-138916053816}"/>
              </a:ext>
            </a:extLst>
          </p:cNvPr>
          <p:cNvPicPr>
            <a:picLocks noChangeAspect="1"/>
          </p:cNvPicPr>
          <p:nvPr/>
        </p:nvPicPr>
        <p:blipFill rotWithShape="1">
          <a:blip r:embed="rId3"/>
          <a:srcRect l="5556" r="27406"/>
          <a:stretch/>
        </p:blipFill>
        <p:spPr>
          <a:xfrm>
            <a:off x="5295901" y="0"/>
            <a:ext cx="6896100" cy="6858000"/>
          </a:xfrm>
          <a:prstGeom prst="rect">
            <a:avLst/>
          </a:prstGeom>
        </p:spPr>
      </p:pic>
      <p:sp>
        <p:nvSpPr>
          <p:cNvPr id="2" name="Text Placeholder 7">
            <a:extLst>
              <a:ext uri="{FF2B5EF4-FFF2-40B4-BE49-F238E27FC236}">
                <a16:creationId xmlns:a16="http://schemas.microsoft.com/office/drawing/2014/main" id="{46A9A849-466E-FE94-26A1-7C31AFBA3ED2}"/>
              </a:ext>
            </a:extLst>
          </p:cNvPr>
          <p:cNvSpPr txBox="1">
            <a:spLocks/>
          </p:cNvSpPr>
          <p:nvPr/>
        </p:nvSpPr>
        <p:spPr>
          <a:xfrm>
            <a:off x="336697" y="5792964"/>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dirty="0"/>
          </a:p>
        </p:txBody>
      </p:sp>
      <p:sp>
        <p:nvSpPr>
          <p:cNvPr id="3" name="Text Placeholder 7">
            <a:extLst>
              <a:ext uri="{FF2B5EF4-FFF2-40B4-BE49-F238E27FC236}">
                <a16:creationId xmlns:a16="http://schemas.microsoft.com/office/drawing/2014/main" id="{8C7E8866-4646-148B-FB40-94D6A9C60256}"/>
              </a:ext>
            </a:extLst>
          </p:cNvPr>
          <p:cNvSpPr txBox="1">
            <a:spLocks/>
          </p:cNvSpPr>
          <p:nvPr/>
        </p:nvSpPr>
        <p:spPr>
          <a:xfrm>
            <a:off x="336696" y="5094759"/>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hlinkClick r:id="rId4"/>
              </a:rPr>
              <a:t>https://github.com/willvelida/aca-productstore</a:t>
            </a:r>
            <a:r>
              <a:rPr lang="en-US" dirty="0"/>
              <a:t> </a:t>
            </a:r>
          </a:p>
        </p:txBody>
      </p:sp>
    </p:spTree>
    <p:extLst>
      <p:ext uri="{BB962C8B-B14F-4D97-AF65-F5344CB8AC3E}">
        <p14:creationId xmlns:p14="http://schemas.microsoft.com/office/powerpoint/2010/main" val="12564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5DA546-DFCF-70D0-2C9F-4209DF87916A}"/>
              </a:ext>
            </a:extLst>
          </p:cNvPr>
          <p:cNvSpPr>
            <a:spLocks noGrp="1"/>
          </p:cNvSpPr>
          <p:nvPr>
            <p:ph type="title"/>
          </p:nvPr>
        </p:nvSpPr>
        <p:spPr>
          <a:xfrm>
            <a:off x="588263" y="457200"/>
            <a:ext cx="11018520" cy="553998"/>
          </a:xfrm>
        </p:spPr>
        <p:txBody>
          <a:bodyPr wrap="square" anchor="t">
            <a:normAutofit/>
          </a:bodyPr>
          <a:lstStyle/>
          <a:p>
            <a:r>
              <a:rPr lang="en-US" dirty="0"/>
              <a:t>Recap</a:t>
            </a:r>
          </a:p>
        </p:txBody>
      </p:sp>
      <p:sp>
        <p:nvSpPr>
          <p:cNvPr id="4" name="Text Placeholder 3">
            <a:extLst>
              <a:ext uri="{FF2B5EF4-FFF2-40B4-BE49-F238E27FC236}">
                <a16:creationId xmlns:a16="http://schemas.microsoft.com/office/drawing/2014/main" id="{6B5AAFDB-2FEE-BCB6-F887-3C53FA2D17BB}"/>
              </a:ext>
            </a:extLst>
          </p:cNvPr>
          <p:cNvSpPr>
            <a:spLocks noGrp="1"/>
          </p:cNvSpPr>
          <p:nvPr>
            <p:ph sz="quarter" idx="12"/>
          </p:nvPr>
        </p:nvSpPr>
        <p:spPr>
          <a:xfrm>
            <a:off x="584200" y="1435100"/>
            <a:ext cx="5211763" cy="4833938"/>
          </a:xfrm>
        </p:spPr>
        <p:txBody>
          <a:bodyPr wrap="square">
            <a:normAutofit/>
          </a:bodyPr>
          <a:lstStyle/>
          <a:p>
            <a:pPr marL="457200" indent="-457200">
              <a:lnSpc>
                <a:spcPct val="90000"/>
              </a:lnSpc>
              <a:buFont typeface="Arial" panose="020B0604020202020204" pitchFamily="34" charset="0"/>
              <a:buChar char="•"/>
            </a:pPr>
            <a:r>
              <a:rPr lang="en-US" dirty="0"/>
              <a:t>Kubernetes without the Kubernetes!</a:t>
            </a:r>
          </a:p>
          <a:p>
            <a:pPr marL="457200" indent="-457200">
              <a:lnSpc>
                <a:spcPct val="90000"/>
              </a:lnSpc>
              <a:buFont typeface="Arial" panose="020B0604020202020204" pitchFamily="34" charset="0"/>
              <a:buChar char="•"/>
            </a:pPr>
            <a:r>
              <a:rPr lang="en-US" dirty="0"/>
              <a:t>Use Revisions to manage lifecycle application.</a:t>
            </a:r>
          </a:p>
          <a:p>
            <a:pPr marL="457200" indent="-457200">
              <a:lnSpc>
                <a:spcPct val="90000"/>
              </a:lnSpc>
              <a:buFont typeface="Arial" panose="020B0604020202020204" pitchFamily="34" charset="0"/>
              <a:buChar char="•"/>
            </a:pPr>
            <a:r>
              <a:rPr lang="en-US" dirty="0"/>
              <a:t>Built in-observability.</a:t>
            </a:r>
          </a:p>
          <a:p>
            <a:pPr marL="457200" indent="-457200">
              <a:lnSpc>
                <a:spcPct val="90000"/>
              </a:lnSpc>
              <a:buFont typeface="Arial" panose="020B0604020202020204" pitchFamily="34" charset="0"/>
              <a:buChar char="•"/>
            </a:pPr>
            <a:r>
              <a:rPr lang="en-US" dirty="0"/>
              <a:t>Opinionated OSS integration:</a:t>
            </a:r>
          </a:p>
          <a:p>
            <a:pPr marL="685800" lvl="1" indent="-457200">
              <a:lnSpc>
                <a:spcPct val="90000"/>
              </a:lnSpc>
              <a:buFont typeface="Arial" panose="020B0604020202020204" pitchFamily="34" charset="0"/>
              <a:buChar char="•"/>
            </a:pPr>
            <a:r>
              <a:rPr lang="en-US" dirty="0"/>
              <a:t>Support for </a:t>
            </a:r>
            <a:r>
              <a:rPr lang="en-US" dirty="0" err="1"/>
              <a:t>Dapr</a:t>
            </a:r>
            <a:r>
              <a:rPr lang="en-US" dirty="0"/>
              <a:t> Framework</a:t>
            </a:r>
          </a:p>
          <a:p>
            <a:pPr marL="685800" lvl="1" indent="-457200">
              <a:lnSpc>
                <a:spcPct val="90000"/>
              </a:lnSpc>
              <a:buFont typeface="Arial" panose="020B0604020202020204" pitchFamily="34" charset="0"/>
              <a:buChar char="•"/>
            </a:pPr>
            <a:r>
              <a:rPr lang="en-US" dirty="0"/>
              <a:t>Scaling capabilities with KEDA</a:t>
            </a:r>
          </a:p>
          <a:p>
            <a:pPr marL="685800" lvl="1" indent="-457200">
              <a:lnSpc>
                <a:spcPct val="90000"/>
              </a:lnSpc>
              <a:buFont typeface="Arial" panose="020B0604020202020204" pitchFamily="34" charset="0"/>
              <a:buChar char="•"/>
            </a:pPr>
            <a:r>
              <a:rPr lang="en-US" dirty="0"/>
              <a:t>Service Discovery with Envoy.</a:t>
            </a:r>
          </a:p>
          <a:p>
            <a:pPr marL="457200" indent="-457200">
              <a:lnSpc>
                <a:spcPct val="90000"/>
              </a:lnSpc>
              <a:buFont typeface="Arial" panose="020B0604020202020204" pitchFamily="34" charset="0"/>
              <a:buChar char="•"/>
            </a:pPr>
            <a:endParaRPr lang="en-US" dirty="0"/>
          </a:p>
          <a:p>
            <a:pPr marL="457200" indent="-457200">
              <a:lnSpc>
                <a:spcPct val="90000"/>
              </a:lnSpc>
              <a:buFont typeface="Arial" panose="020B0604020202020204" pitchFamily="34" charset="0"/>
              <a:buChar char="•"/>
            </a:pPr>
            <a:endParaRPr lang="en-US" dirty="0"/>
          </a:p>
          <a:p>
            <a:pPr marL="457200" indent="-457200">
              <a:lnSpc>
                <a:spcPct val="90000"/>
              </a:lnSpc>
              <a:buFont typeface="Arial" panose="020B0604020202020204" pitchFamily="34" charset="0"/>
              <a:buChar char="•"/>
            </a:pPr>
            <a:endParaRPr lang="en-US" dirty="0"/>
          </a:p>
        </p:txBody>
      </p:sp>
      <p:pic>
        <p:nvPicPr>
          <p:cNvPr id="5" name="Content Placeholder 4" descr="Azure Container Apps icon">
            <a:extLst>
              <a:ext uri="{FF2B5EF4-FFF2-40B4-BE49-F238E27FC236}">
                <a16:creationId xmlns:a16="http://schemas.microsoft.com/office/drawing/2014/main" id="{62262942-B168-44FC-18B3-77819590ECED}"/>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6582569" y="1435100"/>
            <a:ext cx="4833938" cy="4833938"/>
          </a:xfrm>
        </p:spPr>
      </p:pic>
    </p:spTree>
    <p:extLst>
      <p:ext uri="{BB962C8B-B14F-4D97-AF65-F5344CB8AC3E}">
        <p14:creationId xmlns:p14="http://schemas.microsoft.com/office/powerpoint/2010/main" val="278035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2E545D-6495-9190-950F-F892D09202E4}"/>
              </a:ext>
            </a:extLst>
          </p:cNvPr>
          <p:cNvSpPr>
            <a:spLocks noGrp="1"/>
          </p:cNvSpPr>
          <p:nvPr>
            <p:ph type="title"/>
          </p:nvPr>
        </p:nvSpPr>
        <p:spPr/>
        <p:txBody>
          <a:bodyPr/>
          <a:lstStyle/>
          <a:p>
            <a:r>
              <a:rPr lang="en-US" dirty="0"/>
              <a:t>Want to learn more?</a:t>
            </a:r>
          </a:p>
        </p:txBody>
      </p:sp>
      <p:sp>
        <p:nvSpPr>
          <p:cNvPr id="6" name="Text Placeholder 5">
            <a:extLst>
              <a:ext uri="{FF2B5EF4-FFF2-40B4-BE49-F238E27FC236}">
                <a16:creationId xmlns:a16="http://schemas.microsoft.com/office/drawing/2014/main" id="{02E423EC-4A13-19FE-59D2-3BFC7C358796}"/>
              </a:ext>
            </a:extLst>
          </p:cNvPr>
          <p:cNvSpPr>
            <a:spLocks noGrp="1"/>
          </p:cNvSpPr>
          <p:nvPr>
            <p:ph type="body" sz="quarter" idx="10"/>
          </p:nvPr>
        </p:nvSpPr>
        <p:spPr>
          <a:xfrm>
            <a:off x="586390" y="1434370"/>
            <a:ext cx="11018520" cy="3533275"/>
          </a:xfrm>
        </p:spPr>
        <p:txBody>
          <a:bodyPr/>
          <a:lstStyle/>
          <a:p>
            <a:r>
              <a:rPr lang="en-US" dirty="0">
                <a:hlinkClick r:id="rId2"/>
              </a:rPr>
              <a:t>https://learn.microsoft.com/en-us/azure/container-apps/</a:t>
            </a:r>
            <a:endParaRPr lang="en-US" dirty="0"/>
          </a:p>
          <a:p>
            <a:r>
              <a:rPr lang="en-US" dirty="0">
                <a:hlinkClick r:id="rId3"/>
              </a:rPr>
              <a:t>https://learn.microsoft.com/en-us/azure/container-apps/samples</a:t>
            </a:r>
            <a:endParaRPr lang="en-US" dirty="0"/>
          </a:p>
          <a:p>
            <a:r>
              <a:rPr lang="en-US" dirty="0">
                <a:hlinkClick r:id="rId4"/>
              </a:rPr>
              <a:t>https://github.com/willvelida/aca-productstore</a:t>
            </a:r>
            <a:endParaRPr lang="en-US" dirty="0"/>
          </a:p>
          <a:p>
            <a:r>
              <a:rPr lang="en-US" dirty="0">
                <a:hlinkClick r:id="rId5"/>
              </a:rPr>
              <a:t>https://github.com/Azure/aca-dotnet-workshop</a:t>
            </a:r>
            <a:endParaRPr lang="en-US" dirty="0"/>
          </a:p>
          <a:p>
            <a:r>
              <a:rPr lang="en-US" dirty="0">
                <a:hlinkClick r:id="rId6"/>
              </a:rPr>
              <a:t>https://dapr.io/</a:t>
            </a:r>
            <a:endParaRPr lang="en-US" dirty="0"/>
          </a:p>
          <a:p>
            <a:r>
              <a:rPr lang="en-US" dirty="0">
                <a:hlinkClick r:id="rId7"/>
              </a:rPr>
              <a:t>https://keda.sh/</a:t>
            </a:r>
            <a:endParaRPr lang="en-US" dirty="0"/>
          </a:p>
          <a:p>
            <a:endParaRPr lang="en-US" dirty="0"/>
          </a:p>
        </p:txBody>
      </p:sp>
    </p:spTree>
    <p:extLst>
      <p:ext uri="{BB962C8B-B14F-4D97-AF65-F5344CB8AC3E}">
        <p14:creationId xmlns:p14="http://schemas.microsoft.com/office/powerpoint/2010/main" val="41589384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D4345792-0052-46F8-8112-4E9B72128C8F}"/>
              </a:ext>
            </a:extLst>
          </p:cNvPr>
          <p:cNvSpPr txBox="1">
            <a:spLocks/>
          </p:cNvSpPr>
          <p:nvPr/>
        </p:nvSpPr>
        <p:spPr>
          <a:xfrm>
            <a:off x="336697" y="5792964"/>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000000"/>
              </a:buClr>
              <a:buSzPct val="120000"/>
              <a:buFontTx/>
              <a:buNone/>
              <a:tabLst/>
              <a:defRPr/>
            </a:pPr>
            <a:r>
              <a:rPr kumimoji="0" lang="en-US" sz="2000" b="1" i="0" u="none" strike="noStrike" kern="1200" cap="none" spc="0" normalizeH="0" baseline="0" noProof="0" dirty="0">
                <a:ln>
                  <a:noFill/>
                </a:ln>
                <a:solidFill>
                  <a:srgbClr val="0078D4"/>
                </a:solidFill>
                <a:effectLst/>
                <a:uLnTx/>
                <a:uFillTx/>
                <a:latin typeface="Segoe UI Semibold" charset="0"/>
                <a:cs typeface="Segoe UI Semibold" charset="0"/>
              </a:rPr>
              <a:t>@willvelida | willvelida@microsoft.com</a:t>
            </a:r>
          </a:p>
        </p:txBody>
      </p:sp>
    </p:spTree>
    <p:extLst>
      <p:ext uri="{BB962C8B-B14F-4D97-AF65-F5344CB8AC3E}">
        <p14:creationId xmlns:p14="http://schemas.microsoft.com/office/powerpoint/2010/main" val="698576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104991-A21B-B0D9-48B6-0062A21F09A9}"/>
              </a:ext>
            </a:extLst>
          </p:cNvPr>
          <p:cNvSpPr>
            <a:spLocks noGrp="1"/>
          </p:cNvSpPr>
          <p:nvPr>
            <p:ph type="body" sz="quarter" idx="10"/>
          </p:nvPr>
        </p:nvSpPr>
        <p:spPr>
          <a:xfrm>
            <a:off x="586740" y="818250"/>
            <a:ext cx="11018520" cy="5293757"/>
          </a:xfrm>
        </p:spPr>
        <p:txBody>
          <a:bodyPr/>
          <a:lstStyle/>
          <a:p>
            <a:pPr algn="ctr"/>
            <a:r>
              <a:rPr lang="en-US" sz="34400" dirty="0"/>
              <a:t>No</a:t>
            </a:r>
            <a:endParaRPr lang="en-US" sz="28700" dirty="0"/>
          </a:p>
        </p:txBody>
      </p:sp>
    </p:spTree>
    <p:extLst>
      <p:ext uri="{BB962C8B-B14F-4D97-AF65-F5344CB8AC3E}">
        <p14:creationId xmlns:p14="http://schemas.microsoft.com/office/powerpoint/2010/main" val="13282327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C2A2B-81E0-197B-BD90-0073778CB0E9}"/>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4E385A40-DB5C-9B9E-416C-8648C56F0067}"/>
              </a:ext>
            </a:extLst>
          </p:cNvPr>
          <p:cNvSpPr>
            <a:spLocks noGrp="1"/>
          </p:cNvSpPr>
          <p:nvPr>
            <p:ph type="body" sz="quarter" idx="10"/>
          </p:nvPr>
        </p:nvSpPr>
        <p:spPr>
          <a:xfrm>
            <a:off x="586390" y="1434370"/>
            <a:ext cx="11018520" cy="3016210"/>
          </a:xfrm>
        </p:spPr>
        <p:txBody>
          <a:bodyPr/>
          <a:lstStyle/>
          <a:p>
            <a:r>
              <a:rPr lang="en-US" dirty="0"/>
              <a:t>What are Azure Container Apps?</a:t>
            </a:r>
          </a:p>
          <a:p>
            <a:r>
              <a:rPr lang="en-US" dirty="0"/>
              <a:t>What can we build with it?</a:t>
            </a:r>
          </a:p>
          <a:p>
            <a:r>
              <a:rPr lang="en-US" dirty="0"/>
              <a:t>Deep Dive into Container Apps</a:t>
            </a:r>
          </a:p>
          <a:p>
            <a:r>
              <a:rPr lang="en-US" dirty="0"/>
              <a:t>Demos!</a:t>
            </a:r>
          </a:p>
          <a:p>
            <a:r>
              <a:rPr lang="en-US" dirty="0" err="1"/>
              <a:t>QnA</a:t>
            </a:r>
            <a:endParaRPr lang="en-US" dirty="0"/>
          </a:p>
          <a:p>
            <a:endParaRPr lang="en-US" dirty="0"/>
          </a:p>
        </p:txBody>
      </p:sp>
    </p:spTree>
    <p:extLst>
      <p:ext uri="{BB962C8B-B14F-4D97-AF65-F5344CB8AC3E}">
        <p14:creationId xmlns:p14="http://schemas.microsoft.com/office/powerpoint/2010/main" val="1406024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62A480-EB9E-C97F-4174-0BA86297D998}"/>
              </a:ext>
            </a:extLst>
          </p:cNvPr>
          <p:cNvSpPr>
            <a:spLocks noGrp="1"/>
          </p:cNvSpPr>
          <p:nvPr>
            <p:ph type="title"/>
          </p:nvPr>
        </p:nvSpPr>
        <p:spPr/>
        <p:txBody>
          <a:bodyPr/>
          <a:lstStyle/>
          <a:p>
            <a:r>
              <a:rPr lang="en-US" dirty="0"/>
              <a:t>What are Azure Container Apps?</a:t>
            </a:r>
          </a:p>
        </p:txBody>
      </p:sp>
    </p:spTree>
    <p:extLst>
      <p:ext uri="{BB962C8B-B14F-4D97-AF65-F5344CB8AC3E}">
        <p14:creationId xmlns:p14="http://schemas.microsoft.com/office/powerpoint/2010/main" val="422818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682659"/>
            <a:ext cx="5454891"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mj-lt"/>
                <a:ea typeface="+mj-lt"/>
                <a:cs typeface="Segoe UI Semibold"/>
              </a:rPr>
              <a:t>Azure Container Apps</a:t>
            </a:r>
            <a:endPar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a:rPr>
              <a:t>Serverless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3484" y="3616246"/>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8"/>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Scale dynamically based on events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49177" y="1682659"/>
            <a:ext cx="2540818" cy="2540818"/>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5261421"/>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4" y="5467042"/>
            <a:ext cx="4990759"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
        <p:nvSpPr>
          <p:cNvPr id="2" name="TextBox 1">
            <a:extLst>
              <a:ext uri="{FF2B5EF4-FFF2-40B4-BE49-F238E27FC236}">
                <a16:creationId xmlns:a16="http://schemas.microsoft.com/office/drawing/2014/main" id="{E6ECFBEF-FB80-9FBB-905C-FEFEE7D65BE8}"/>
              </a:ext>
            </a:extLst>
          </p:cNvPr>
          <p:cNvSpPr txBox="1"/>
          <p:nvPr/>
        </p:nvSpPr>
        <p:spPr>
          <a:xfrm>
            <a:off x="593485" y="4756819"/>
            <a:ext cx="8302686" cy="61555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lt"/>
                <a:cs typeface="Segoe UI"/>
              </a:rPr>
              <a:t>Builds on Kubernetes, providing a fully managed and optimized environment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1125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Focus on apps, not infrastructure</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Scale dynamically based on events</a:t>
            </a:r>
          </a:p>
        </p:txBody>
      </p:sp>
      <p:sp>
        <p:nvSpPr>
          <p:cNvPr id="14" name="Title 3">
            <a:extLst>
              <a:ext uri="{FF2B5EF4-FFF2-40B4-BE49-F238E27FC236}">
                <a16:creationId xmlns:a16="http://schemas.microsoft.com/office/drawing/2014/main" id="{EC86ACD7-626C-38F9-F646-EF8B3B1D38D0}"/>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Build modern apps on open-source</a:t>
            </a:r>
          </a:p>
        </p:txBody>
      </p:sp>
      <p:pic>
        <p:nvPicPr>
          <p:cNvPr id="16" name="Picture 15">
            <a:extLst>
              <a:ext uri="{FF2B5EF4-FFF2-40B4-BE49-F238E27FC236}">
                <a16:creationId xmlns:a16="http://schemas.microsoft.com/office/drawing/2014/main" id="{CD154F1B-AACA-43F1-74F8-D4DA4B07F898}"/>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17" name="Picture 16" descr="Azure Screenshot">
            <a:extLst>
              <a:ext uri="{FF2B5EF4-FFF2-40B4-BE49-F238E27FC236}">
                <a16:creationId xmlns:a16="http://schemas.microsoft.com/office/drawing/2014/main" id="{65361FCB-1A42-652D-A3F7-7958D51C6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588" y="1797576"/>
            <a:ext cx="5606725" cy="3152245"/>
          </a:xfrm>
          <a:prstGeom prst="rect">
            <a:avLst/>
          </a:prstGeom>
        </p:spPr>
      </p:pic>
      <p:sp>
        <p:nvSpPr>
          <p:cNvPr id="18" name="TextBox 17">
            <a:extLst>
              <a:ext uri="{FF2B5EF4-FFF2-40B4-BE49-F238E27FC236}">
                <a16:creationId xmlns:a16="http://schemas.microsoft.com/office/drawing/2014/main" id="{2C7EAE5C-CF62-6775-3902-13DF0977E6F1}"/>
              </a:ext>
              <a:ext uri="{C183D7F6-B498-43B3-948B-1728B52AA6E4}">
                <adec:decorative xmlns:adec="http://schemas.microsoft.com/office/drawing/2017/decorative" val="1"/>
              </a:ext>
            </a:extLst>
          </p:cNvPr>
          <p:cNvSpPr txBox="1"/>
          <p:nvPr/>
        </p:nvSpPr>
        <p:spPr>
          <a:xfrm>
            <a:off x="2976397" y="427273"/>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Build modern apps on open-source</a:t>
            </a:r>
          </a:p>
        </p:txBody>
      </p:sp>
      <p:grpSp>
        <p:nvGrpSpPr>
          <p:cNvPr id="3" name="Group 2">
            <a:extLst>
              <a:ext uri="{FF2B5EF4-FFF2-40B4-BE49-F238E27FC236}">
                <a16:creationId xmlns:a16="http://schemas.microsoft.com/office/drawing/2014/main" id="{91DAA6B0-2850-F27F-3E92-04F94D15871F}"/>
              </a:ext>
            </a:extLst>
          </p:cNvPr>
          <p:cNvGrpSpPr/>
          <p:nvPr/>
        </p:nvGrpSpPr>
        <p:grpSpPr>
          <a:xfrm>
            <a:off x="776525" y="2743267"/>
            <a:ext cx="5018122" cy="2327556"/>
            <a:chOff x="776525" y="2743267"/>
            <a:chExt cx="5018122" cy="2327556"/>
          </a:xfrm>
        </p:grpSpPr>
        <p:grpSp>
          <p:nvGrpSpPr>
            <p:cNvPr id="22" name="Group 21">
              <a:extLst>
                <a:ext uri="{FF2B5EF4-FFF2-40B4-BE49-F238E27FC236}">
                  <a16:creationId xmlns:a16="http://schemas.microsoft.com/office/drawing/2014/main" id="{A44F7CD4-F795-CE45-8444-02C1CEA12FF9}"/>
                </a:ext>
              </a:extLst>
            </p:cNvPr>
            <p:cNvGrpSpPr/>
            <p:nvPr/>
          </p:nvGrpSpPr>
          <p:grpSpPr>
            <a:xfrm>
              <a:off x="776525" y="2743267"/>
              <a:ext cx="5018122" cy="2327556"/>
              <a:chOff x="6592119" y="3080943"/>
              <a:chExt cx="5018122" cy="2327556"/>
            </a:xfrm>
          </p:grpSpPr>
          <p:sp>
            <p:nvSpPr>
              <p:cNvPr id="23" name="TextBox 22">
                <a:extLst>
                  <a:ext uri="{FF2B5EF4-FFF2-40B4-BE49-F238E27FC236}">
                    <a16:creationId xmlns:a16="http://schemas.microsoft.com/office/drawing/2014/main" id="{55414BC6-A532-B346-0FDA-5E1268CCE22B}"/>
                  </a:ext>
                </a:extLst>
              </p:cNvPr>
              <p:cNvSpPr txBox="1"/>
              <p:nvPr/>
            </p:nvSpPr>
            <p:spPr>
              <a:xfrm>
                <a:off x="6952555" y="3084786"/>
                <a:ext cx="4657686" cy="23237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 portability powered by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open standards and APIs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 patterns and best practices encapsulated by products like </a:t>
                </a:r>
                <a:r>
                  <a:rPr kumimoji="0" lang="en-US" sz="1800" b="0" i="0" u="none" strike="noStrike" kern="1200" cap="none" spc="0" normalizeH="0" baseline="0" noProof="0" err="1">
                    <a:ln>
                      <a:noFill/>
                    </a:ln>
                    <a:gradFill flip="none" rotWithShape="1">
                      <a:gsLst>
                        <a:gs pos="0">
                          <a:srgbClr val="FFFFFF"/>
                        </a:gs>
                        <a:gs pos="100000">
                          <a:srgbClr val="FFFFFF"/>
                        </a:gs>
                      </a:gsLst>
                      <a:lin ang="2700000" scaled="1"/>
                      <a:tileRect/>
                    </a:gradFill>
                    <a:effectLst/>
                    <a:uLnTx/>
                    <a:uFillTx/>
                    <a:latin typeface="Segoe UI Semibold"/>
                    <a:ea typeface="+mn-ea"/>
                    <a:cs typeface="+mn-cs"/>
                  </a:rPr>
                  <a:t>Dapr</a:t>
                </a: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Service capabilities influenced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by OSS contributions</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126A7F51-14C5-9402-BD11-85291BEA7017}"/>
                  </a:ext>
                </a:extLst>
              </p:cNvPr>
              <p:cNvSpPr txBox="1"/>
              <p:nvPr/>
            </p:nvSpPr>
            <p:spPr>
              <a:xfrm>
                <a:off x="6592119" y="3080943"/>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5" name="TextBox 24">
                <a:extLst>
                  <a:ext uri="{FF2B5EF4-FFF2-40B4-BE49-F238E27FC236}">
                    <a16:creationId xmlns:a16="http://schemas.microsoft.com/office/drawing/2014/main" id="{3A15F21E-5341-9225-E4D5-3909473F948F}"/>
                  </a:ext>
                </a:extLst>
              </p:cNvPr>
              <p:cNvSpPr txBox="1"/>
              <p:nvPr/>
            </p:nvSpPr>
            <p:spPr>
              <a:xfrm>
                <a:off x="6592119" y="3765082"/>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D39AC23B-A4BA-F07B-52F7-DBC7B6540930}"/>
                  </a:ext>
                </a:extLst>
              </p:cNvPr>
              <p:cNvSpPr txBox="1"/>
              <p:nvPr/>
            </p:nvSpPr>
            <p:spPr>
              <a:xfrm>
                <a:off x="6592119" y="444922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A538B047-9E0B-5118-98A7-EF959BD82699}"/>
                </a:ext>
              </a:extLst>
            </p:cNvPr>
            <p:cNvSpPr txBox="1"/>
            <p:nvPr/>
          </p:nvSpPr>
          <p:spPr>
            <a:xfrm>
              <a:off x="776525" y="4755216"/>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Tree>
    <p:extLst>
      <p:ext uri="{BB962C8B-B14F-4D97-AF65-F5344CB8AC3E}">
        <p14:creationId xmlns:p14="http://schemas.microsoft.com/office/powerpoint/2010/main" val="241270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 source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panose="020B0502040204020203" pitchFamily="34" charset="0"/>
                <a:ea typeface="+mn-ea"/>
                <a:cs typeface="Segoe UI" panose="020B0502040204020203" pitchFamily="34" charset="0"/>
              </a:rPr>
              <a:t>Focus on apps, not infrastructure</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Scale dynamically based on events</a:t>
            </a:r>
          </a:p>
        </p:txBody>
      </p:sp>
      <p:sp>
        <p:nvSpPr>
          <p:cNvPr id="20" name="Title 3">
            <a:extLst>
              <a:ext uri="{FF2B5EF4-FFF2-40B4-BE49-F238E27FC236}">
                <a16:creationId xmlns:a16="http://schemas.microsoft.com/office/drawing/2014/main" id="{08332CB7-5274-D27C-AB0A-BD045C2F4677}"/>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Focus on apps, not infrastructure</a:t>
            </a:r>
          </a:p>
        </p:txBody>
      </p:sp>
      <p:pic>
        <p:nvPicPr>
          <p:cNvPr id="22" name="Picture 2" descr="Azure Screenshot">
            <a:extLst>
              <a:ext uri="{FF2B5EF4-FFF2-40B4-BE49-F238E27FC236}">
                <a16:creationId xmlns:a16="http://schemas.microsoft.com/office/drawing/2014/main" id="{2DEB33BD-84FD-5248-C3F3-492AC4B255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67"/>
          <a:stretch/>
        </p:blipFill>
        <p:spPr bwMode="auto">
          <a:xfrm>
            <a:off x="7177177" y="1742535"/>
            <a:ext cx="5233876" cy="3289539"/>
          </a:xfrm>
          <a:prstGeom prst="rect">
            <a:avLst/>
          </a:prstGeom>
          <a:noFill/>
        </p:spPr>
      </p:pic>
      <p:pic>
        <p:nvPicPr>
          <p:cNvPr id="29" name="Picture 28">
            <a:extLst>
              <a:ext uri="{FF2B5EF4-FFF2-40B4-BE49-F238E27FC236}">
                <a16:creationId xmlns:a16="http://schemas.microsoft.com/office/drawing/2014/main" id="{7310B0FD-7A96-C4FD-4C47-F2C042F9006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grpSp>
        <p:nvGrpSpPr>
          <p:cNvPr id="14" name="Group 13">
            <a:extLst>
              <a:ext uri="{FF2B5EF4-FFF2-40B4-BE49-F238E27FC236}">
                <a16:creationId xmlns:a16="http://schemas.microsoft.com/office/drawing/2014/main" id="{FF34E0E3-67F3-0EDA-1D15-6348576EE46E}"/>
              </a:ext>
            </a:extLst>
          </p:cNvPr>
          <p:cNvGrpSpPr/>
          <p:nvPr/>
        </p:nvGrpSpPr>
        <p:grpSpPr>
          <a:xfrm>
            <a:off x="940917" y="2715257"/>
            <a:ext cx="4990574" cy="1805233"/>
            <a:chOff x="6697354" y="3275111"/>
            <a:chExt cx="4990574" cy="1805233"/>
          </a:xfrm>
        </p:grpSpPr>
        <p:sp>
          <p:nvSpPr>
            <p:cNvPr id="15" name="TextBox 14">
              <a:extLst>
                <a:ext uri="{FF2B5EF4-FFF2-40B4-BE49-F238E27FC236}">
                  <a16:creationId xmlns:a16="http://schemas.microsoft.com/office/drawing/2014/main" id="{348F2D78-9485-70CB-9D50-E9F7CE79D0FA}"/>
                </a:ext>
              </a:extLst>
            </p:cNvPr>
            <p:cNvSpPr txBox="1"/>
            <p:nvPr/>
          </p:nvSpPr>
          <p:spPr>
            <a:xfrm>
              <a:off x="7030242" y="3310629"/>
              <a:ext cx="4657686" cy="17697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Apps with any development stack,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any Linux container image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No required programming model</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High productivity development experience</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A166BECC-6E67-43B3-15D2-E899375F1173}"/>
                </a:ext>
              </a:extLst>
            </p:cNvPr>
            <p:cNvSpPr txBox="1"/>
            <p:nvPr/>
          </p:nvSpPr>
          <p:spPr>
            <a:xfrm>
              <a:off x="6697354" y="327511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9CDBF4C7-A122-644F-DBAD-68DA8A0C21F0}"/>
                </a:ext>
              </a:extLst>
            </p:cNvPr>
            <p:cNvSpPr txBox="1"/>
            <p:nvPr/>
          </p:nvSpPr>
          <p:spPr>
            <a:xfrm>
              <a:off x="6697354" y="397007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89DE0F86-6810-F3F9-8D77-964157B2BF64}"/>
                </a:ext>
              </a:extLst>
            </p:cNvPr>
            <p:cNvSpPr txBox="1"/>
            <p:nvPr/>
          </p:nvSpPr>
          <p:spPr>
            <a:xfrm>
              <a:off x="6697354" y="4394820"/>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Tree>
    <p:extLst>
      <p:ext uri="{BB962C8B-B14F-4D97-AF65-F5344CB8AC3E}">
        <p14:creationId xmlns:p14="http://schemas.microsoft.com/office/powerpoint/2010/main" val="59217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orama 2023.potx" id="{696B3632-8CD4-4C38-A82A-1E22D574E3AF}" vid="{168EE160-010E-468C-91F4-0DD5C0EB717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orama 2023.potx" id="{696B3632-8CD4-4C38-A82A-1E22D574E3AF}" vid="{1336A2E3-B100-4EE3-A580-DD38FF4BE7C1}"/>
    </a:ext>
  </a:extLst>
</a:theme>
</file>

<file path=ppt/theme/theme3.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Techorama 2023</Template>
  <TotalTime>312</TotalTime>
  <Words>5301</Words>
  <Application>Microsoft Office PowerPoint</Application>
  <PresentationFormat>Widescreen</PresentationFormat>
  <Paragraphs>648</Paragraphs>
  <Slides>39</Slides>
  <Notes>31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39</vt:i4>
      </vt:variant>
    </vt:vector>
  </HeadingPairs>
  <TitlesOfParts>
    <vt:vector size="56" baseType="lpstr">
      <vt:lpstr>Segoe UI Light</vt:lpstr>
      <vt:lpstr>Possum Saltare NF</vt:lpstr>
      <vt:lpstr>Segoe UI Semibold</vt:lpstr>
      <vt:lpstr>open sans</vt:lpstr>
      <vt:lpstr>-apple-system</vt:lpstr>
      <vt:lpstr>Calibri</vt:lpstr>
      <vt:lpstr>work sans</vt:lpstr>
      <vt:lpstr>Wingdings</vt:lpstr>
      <vt:lpstr>Symbol</vt:lpstr>
      <vt:lpstr>Calibri Light</vt:lpstr>
      <vt:lpstr>Segoe UI</vt:lpstr>
      <vt:lpstr>Arial</vt:lpstr>
      <vt:lpstr>Consolas</vt:lpstr>
      <vt:lpstr>等线</vt:lpstr>
      <vt:lpstr>Office Theme</vt:lpstr>
      <vt:lpstr>1_Office Theme</vt:lpstr>
      <vt:lpstr>Black Template</vt:lpstr>
      <vt:lpstr>Developing and Deploying Containers and Microservices with Azure Container Apps</vt:lpstr>
      <vt:lpstr>About Me</vt:lpstr>
      <vt:lpstr>A word on microservices + K8s before we start</vt:lpstr>
      <vt:lpstr>PowerPoint Presentation</vt:lpstr>
      <vt:lpstr>Agenda</vt:lpstr>
      <vt:lpstr>What are Azure Container Apps?</vt:lpstr>
      <vt:lpstr>Azure Container Apps</vt:lpstr>
      <vt:lpstr>PowerPoint Presentation</vt:lpstr>
      <vt:lpstr>PowerPoint Presentation</vt:lpstr>
      <vt:lpstr>PowerPoint Presentation</vt:lpstr>
      <vt:lpstr>What can we build with Container Apps?</vt:lpstr>
      <vt:lpstr>What can you build with Azure Container Apps?</vt:lpstr>
      <vt:lpstr>How does ACA compare to AKS?</vt:lpstr>
      <vt:lpstr>Let’s dive a little deeper</vt:lpstr>
      <vt:lpstr>Environments</vt:lpstr>
      <vt:lpstr>Container Apps</vt:lpstr>
      <vt:lpstr>Containers</vt:lpstr>
      <vt:lpstr>Container App quotas</vt:lpstr>
      <vt:lpstr>Multitenancy Patterns: Share all the things!</vt:lpstr>
      <vt:lpstr>Multitenancy Patterns: You get an app, you get an app</vt:lpstr>
      <vt:lpstr>Multitenancy Patterns: This is my environment, there are many like it…. </vt:lpstr>
      <vt:lpstr>Revisions</vt:lpstr>
      <vt:lpstr>Revision-scope vs Application-scope changes</vt:lpstr>
      <vt:lpstr>Revision Mode</vt:lpstr>
      <vt:lpstr>Replicas</vt:lpstr>
      <vt:lpstr>Replicas</vt:lpstr>
      <vt:lpstr>Application autoscaling made simple Open-source, extensible, and vendor agnostic</vt:lpstr>
      <vt:lpstr>Scaling</vt:lpstr>
      <vt:lpstr>Networking Architecture</vt:lpstr>
      <vt:lpstr>Ingress</vt:lpstr>
      <vt:lpstr>Bring your own Virtual Network</vt:lpstr>
      <vt:lpstr>Logging</vt:lpstr>
      <vt:lpstr>Secrets management</vt:lpstr>
      <vt:lpstr>Authentication</vt:lpstr>
      <vt:lpstr>Microservices using any language or framework Any cloud or edge infrastructure</vt:lpstr>
      <vt:lpstr>Enough talk! Demos! </vt:lpstr>
      <vt:lpstr>Recap</vt:lpstr>
      <vt:lpstr>Want to learn more?</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and Deploying Containers and Microservices with Azure Container Apps</dc:title>
  <dc:creator>Will Velida</dc:creator>
  <cp:lastModifiedBy>Will Velida</cp:lastModifiedBy>
  <cp:revision>6</cp:revision>
  <dcterms:created xsi:type="dcterms:W3CDTF">2023-05-16T02:58:44Z</dcterms:created>
  <dcterms:modified xsi:type="dcterms:W3CDTF">2023-05-16T09:09:55Z</dcterms:modified>
</cp:coreProperties>
</file>